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tmp"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96" r:id="rId3"/>
    <p:sldId id="281" r:id="rId4"/>
    <p:sldId id="295" r:id="rId5"/>
    <p:sldId id="261" r:id="rId6"/>
    <p:sldId id="290" r:id="rId7"/>
    <p:sldId id="259" r:id="rId8"/>
    <p:sldId id="283" r:id="rId9"/>
    <p:sldId id="275" r:id="rId10"/>
    <p:sldId id="300" r:id="rId11"/>
    <p:sldId id="262" r:id="rId12"/>
    <p:sldId id="264" r:id="rId13"/>
    <p:sldId id="286" r:id="rId14"/>
    <p:sldId id="287" r:id="rId15"/>
    <p:sldId id="285" r:id="rId16"/>
    <p:sldId id="288" r:id="rId17"/>
    <p:sldId id="289" r:id="rId18"/>
    <p:sldId id="284" r:id="rId19"/>
    <p:sldId id="265" r:id="rId20"/>
    <p:sldId id="266" r:id="rId21"/>
    <p:sldId id="267" r:id="rId22"/>
    <p:sldId id="269" r:id="rId23"/>
    <p:sldId id="270" r:id="rId24"/>
    <p:sldId id="277" r:id="rId25"/>
    <p:sldId id="272" r:id="rId26"/>
    <p:sldId id="276" r:id="rId27"/>
    <p:sldId id="278" r:id="rId28"/>
    <p:sldId id="279" r:id="rId29"/>
    <p:sldId id="280" r:id="rId30"/>
    <p:sldId id="271" r:id="rId31"/>
    <p:sldId id="291" r:id="rId32"/>
    <p:sldId id="292" r:id="rId33"/>
    <p:sldId id="282" r:id="rId34"/>
    <p:sldId id="293" r:id="rId35"/>
    <p:sldId id="298" r:id="rId36"/>
    <p:sldId id="273"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67" autoAdjust="0"/>
    <p:restoredTop sz="94674"/>
  </p:normalViewPr>
  <p:slideViewPr>
    <p:cSldViewPr>
      <p:cViewPr varScale="1">
        <p:scale>
          <a:sx n="124" d="100"/>
          <a:sy n="124" d="100"/>
        </p:scale>
        <p:origin x="936" y="2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20A4521-9587-4AC0-8DB6-0DFB83451507}" type="datetimeFigureOut">
              <a:rPr lang="en-GB" smtClean="0"/>
              <a:t>27/03/2017</a:t>
            </a:fld>
            <a:endParaRPr lang="en-GB"/>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95385CC-85F9-4D01-88F7-F962B8248C74}" type="slidenum">
              <a:rPr lang="en-GB" smtClean="0"/>
              <a:t>‹#›</a:t>
            </a:fld>
            <a:endParaRPr lang="en-GB"/>
          </a:p>
        </p:txBody>
      </p:sp>
    </p:spTree>
    <p:extLst>
      <p:ext uri="{BB962C8B-B14F-4D97-AF65-F5344CB8AC3E}">
        <p14:creationId xmlns:p14="http://schemas.microsoft.com/office/powerpoint/2010/main" val="3820347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D8E6B88-8661-784D-904F-E6810AA78453}" type="datetimeFigureOut">
              <a:rPr lang="en-US" smtClean="0"/>
              <a:t>3/27/17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4981927-D5DC-E84E-A289-6E8ECFC00ADC}" type="slidenum">
              <a:rPr lang="en-US" smtClean="0"/>
              <a:t>‹#›</a:t>
            </a:fld>
            <a:endParaRPr lang="en-US"/>
          </a:p>
        </p:txBody>
      </p:sp>
    </p:spTree>
    <p:extLst>
      <p:ext uri="{BB962C8B-B14F-4D97-AF65-F5344CB8AC3E}">
        <p14:creationId xmlns:p14="http://schemas.microsoft.com/office/powerpoint/2010/main" val="21338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a:t>
            </a:r>
            <a:r>
              <a:rPr lang="en-US" baseline="0" dirty="0" smtClean="0"/>
              <a:t>’ll take you through a quick look at the core resources and supplementary resources for the </a:t>
            </a:r>
            <a:r>
              <a:rPr lang="en-US" i="1" baseline="0" dirty="0" smtClean="0"/>
              <a:t>No Nonsense Phonics Skills </a:t>
            </a:r>
            <a:r>
              <a:rPr lang="en-US" i="0" baseline="0" dirty="0" err="1" smtClean="0"/>
              <a:t>programme</a:t>
            </a:r>
            <a:r>
              <a:rPr lang="en-US" i="0" baseline="0" dirty="0" smtClean="0"/>
              <a:t> </a:t>
            </a:r>
            <a:r>
              <a:rPr lang="en-US" baseline="0" dirty="0" smtClean="0"/>
              <a:t>and briefly describe their role.</a:t>
            </a:r>
          </a:p>
          <a:p>
            <a:endParaRPr lang="en-US" baseline="0" dirty="0" smtClean="0"/>
          </a:p>
          <a:p>
            <a:r>
              <a:rPr lang="en-US" i="0" dirty="0" smtClean="0"/>
              <a:t>The</a:t>
            </a:r>
            <a:r>
              <a:rPr lang="en-US" i="1" dirty="0" smtClean="0"/>
              <a:t> </a:t>
            </a:r>
            <a:r>
              <a:rPr lang="en-US" baseline="0" dirty="0" err="1" smtClean="0"/>
              <a:t>programme</a:t>
            </a:r>
            <a:r>
              <a:rPr lang="en-US" baseline="0" dirty="0" smtClean="0"/>
              <a:t> provides a comprehensive step-by-step method for teaching reading, handwriting and spelling. I guide [Debbie guides] the learner </a:t>
            </a:r>
            <a:r>
              <a:rPr lang="en-US" i="1" baseline="0" dirty="0" smtClean="0"/>
              <a:t>and</a:t>
            </a:r>
            <a:r>
              <a:rPr lang="en-US" baseline="0" dirty="0" smtClean="0"/>
              <a:t> the teacher through a series of carefully designed books that include all the phonics knowledge and routines necessary to master the complex English Alphabetic Code.</a:t>
            </a:r>
          </a:p>
          <a:p>
            <a:endParaRPr lang="en-US" baseline="0" dirty="0" smtClean="0"/>
          </a:p>
          <a:p>
            <a:r>
              <a:rPr lang="en-US" baseline="0" dirty="0" smtClean="0"/>
              <a:t>The Pupil Books include alphabetic code information and provide the terminology and ongoing guidance to support the teacher in instructing the pupils.</a:t>
            </a:r>
          </a:p>
          <a:p>
            <a:endParaRPr lang="en-US" baseline="0" dirty="0" smtClean="0"/>
          </a:p>
          <a:p>
            <a:r>
              <a:rPr lang="en-US" baseline="0" dirty="0" smtClean="0"/>
              <a:t>For every Pupil Book, there is a corresponding Teacher Book with information and guidance that is additional to the guidance for teachers provided within the Pupil Books.</a:t>
            </a:r>
          </a:p>
          <a:p>
            <a:endParaRPr lang="en-US" baseline="0" dirty="0" smtClean="0"/>
          </a:p>
        </p:txBody>
      </p:sp>
      <p:sp>
        <p:nvSpPr>
          <p:cNvPr id="4" name="Slide Number Placeholder 3"/>
          <p:cNvSpPr>
            <a:spLocks noGrp="1"/>
          </p:cNvSpPr>
          <p:nvPr>
            <p:ph type="sldNum" sz="quarter" idx="10"/>
          </p:nvPr>
        </p:nvSpPr>
        <p:spPr/>
        <p:txBody>
          <a:bodyPr/>
          <a:lstStyle/>
          <a:p>
            <a:fld id="{C7456066-E6A7-124E-8ADA-9F3B19AAC9C4}" type="slidenum">
              <a:rPr lang="en-US" smtClean="0"/>
              <a:t>2</a:t>
            </a:fld>
            <a:endParaRPr lang="en-US"/>
          </a:p>
        </p:txBody>
      </p:sp>
    </p:spTree>
    <p:extLst>
      <p:ext uri="{BB962C8B-B14F-4D97-AF65-F5344CB8AC3E}">
        <p14:creationId xmlns:p14="http://schemas.microsoft.com/office/powerpoint/2010/main" val="9795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I’ve mentioned already, the</a:t>
            </a:r>
            <a:r>
              <a:rPr lang="en-US" baseline="0" dirty="0" smtClean="0"/>
              <a:t> design of the </a:t>
            </a:r>
            <a:r>
              <a:rPr lang="en-US" baseline="0" dirty="0" err="1" smtClean="0"/>
              <a:t>programme</a:t>
            </a:r>
            <a:r>
              <a:rPr lang="en-US" baseline="0" dirty="0" smtClean="0"/>
              <a:t> includes the learners engaging with their own sense of learning and progress by being trained how to mark using a system of ticking and circling in pencil. Make sure the actual ‘ticks’ are very small and neat as this is a very good habit – not obscuring the print and not detracting from the purpose of the marking.</a:t>
            </a:r>
          </a:p>
          <a:p>
            <a:endParaRPr lang="en-US" baseline="0" dirty="0" smtClean="0"/>
          </a:p>
          <a:p>
            <a:r>
              <a:rPr lang="en-US" baseline="0" dirty="0" smtClean="0"/>
              <a:t>The teacher always ticks </a:t>
            </a:r>
            <a:r>
              <a:rPr lang="en-US" b="1" baseline="0" dirty="0" smtClean="0"/>
              <a:t>in pen </a:t>
            </a:r>
            <a:r>
              <a:rPr lang="en-US" baseline="0" dirty="0" smtClean="0"/>
              <a:t>whenever he or she witnesses firsthand the child saying sounds correctly or blending words correctly. </a:t>
            </a:r>
          </a:p>
          <a:p>
            <a:endParaRPr lang="en-US" baseline="0" dirty="0" smtClean="0"/>
          </a:p>
          <a:p>
            <a:r>
              <a:rPr lang="en-US" baseline="0" dirty="0" smtClean="0"/>
              <a:t>It does not matter if the child ticks inaccurately precisely because the adult is also marking the work. If there are times when you see a child’s tick but the child is not able to say the correct sound or word to you, then either don’t add your tick or develop a method where you, for example, underline the insecure correspondence or word. See the letter ‘k’ in the screenshot on the right. Perhaps you could say something like, “You’re not quite sure of that letter and sound yet, so I’ll just underline it to remind me to teach it again or you need some more practice to help you learn it”.</a:t>
            </a:r>
          </a:p>
          <a:p>
            <a:endParaRPr lang="en-US" baseline="0" dirty="0" smtClean="0"/>
          </a:p>
          <a:p>
            <a:r>
              <a:rPr lang="en-US" baseline="0" dirty="0" smtClean="0"/>
              <a:t>It is good practice to transfer this kind of information into the child’s own phonics exercise book. You might need to do this for flagging up letter/s-sound correspondences that are causing particular difficulty to learn to automaticity or any letter formation that isn’t secure even after teaching and some practice in the Pupil Books.</a:t>
            </a:r>
          </a:p>
          <a:p>
            <a:endParaRPr lang="en-US" baseline="0" dirty="0" smtClean="0"/>
          </a:p>
          <a:p>
            <a:r>
              <a:rPr lang="en-US" baseline="0" dirty="0" smtClean="0"/>
              <a:t>It’s not sufficient for teachers to consider that they have ‘high expectations’ of the children. We must have high expectations but coupled with ensuring that we model well enough in the first place and then we sort out any knowledge and skills that are weak in any way by establishing the highest standards of routines and </a:t>
            </a:r>
            <a:r>
              <a:rPr lang="en-US" baseline="0" dirty="0" err="1" smtClean="0"/>
              <a:t>behaviour</a:t>
            </a:r>
            <a:r>
              <a:rPr lang="en-US" baseline="0" dirty="0" smtClean="0"/>
              <a:t>. A lot of successful learning is simply about providing fit-for-purpose content and then training children in good routines and good habits and providing sufficient practice for the children.</a:t>
            </a:r>
          </a:p>
          <a:p>
            <a:endParaRPr lang="en-US" baseline="0" dirty="0" smtClean="0"/>
          </a:p>
          <a:p>
            <a:r>
              <a:rPr lang="en-US" baseline="0" dirty="0" smtClean="0"/>
              <a:t>With regard to the final ‘encoding’, or spelling, routine in the phonics exercise books, the children </a:t>
            </a:r>
            <a:r>
              <a:rPr lang="en-US" b="1" baseline="0" dirty="0" smtClean="0"/>
              <a:t>cannot</a:t>
            </a:r>
            <a:r>
              <a:rPr lang="en-US" baseline="0" dirty="0" smtClean="0"/>
              <a:t> ‘tick’ their own spelling attempt until the teacher actually sees the spelling to make sure it is correct. You don’t want invented, or plausible, spelling to become habitually embedded as this supported spelling activity is about </a:t>
            </a:r>
            <a:r>
              <a:rPr lang="en-US" b="1" baseline="0" dirty="0" smtClean="0"/>
              <a:t>totally accurate spelling</a:t>
            </a:r>
            <a:r>
              <a:rPr lang="en-US" baseline="0" dirty="0" smtClean="0"/>
              <a:t>. The words the teacher says aloud for the children to spell (remember spelling is a sound-to-print process) are selected from current work in the main and these are spelling </a:t>
            </a:r>
            <a:r>
              <a:rPr lang="en-US" i="1" baseline="0" dirty="0" smtClean="0"/>
              <a:t>exercises</a:t>
            </a:r>
            <a:r>
              <a:rPr lang="en-US" baseline="0" dirty="0" smtClean="0"/>
              <a:t> for teaching and learning – they are not ‘tests’ as such. You are not trying to catch the children out, you are teaching them and you need to know that they are growing their knowledge and spelling ability. This does not mean that you cannot give a spelling test periodically for your formal record-keeping, or give a teacher-led dictation for a staged formal assessment, but your ethos should be based on the notion that if children make mistakes either you have not yet taught them well enough, or they have not yet had enough practice, or they need a ‘reminder’ because something is particularly tricky or hard to remember.</a:t>
            </a:r>
          </a:p>
          <a:p>
            <a:endParaRPr lang="en-US" baseline="0" dirty="0" smtClean="0"/>
          </a:p>
          <a:p>
            <a:r>
              <a:rPr lang="en-US" baseline="0" dirty="0" smtClean="0"/>
              <a:t>Finally, you can of course annotate the children’s work both in their own Pupil Books and in their phonics exercise books with child-friendly language – and reward their efforts with comments, stars, stickers, </a:t>
            </a:r>
            <a:r>
              <a:rPr lang="en-US" baseline="0" dirty="0" err="1" smtClean="0"/>
              <a:t>smilies</a:t>
            </a:r>
            <a:r>
              <a:rPr lang="en-US" baseline="0" dirty="0" smtClean="0"/>
              <a:t> or whatever you generally prefer to use to encourage them. Please don’t neglect this encouraging and respectful aspect of your provision.</a:t>
            </a:r>
            <a:endParaRPr lang="en-US" dirty="0"/>
          </a:p>
        </p:txBody>
      </p:sp>
      <p:sp>
        <p:nvSpPr>
          <p:cNvPr id="4" name="Slide Number Placeholder 3"/>
          <p:cNvSpPr>
            <a:spLocks noGrp="1"/>
          </p:cNvSpPr>
          <p:nvPr>
            <p:ph type="sldNum" sz="quarter" idx="10"/>
          </p:nvPr>
        </p:nvSpPr>
        <p:spPr/>
        <p:txBody>
          <a:bodyPr/>
          <a:lstStyle/>
          <a:p>
            <a:fld id="{C7456066-E6A7-124E-8ADA-9F3B19AAC9C4}" type="slidenum">
              <a:rPr lang="en-US" smtClean="0"/>
              <a:t>10</a:t>
            </a:fld>
            <a:endParaRPr lang="en-US"/>
          </a:p>
        </p:txBody>
      </p:sp>
    </p:spTree>
    <p:extLst>
      <p:ext uri="{BB962C8B-B14F-4D97-AF65-F5344CB8AC3E}">
        <p14:creationId xmlns:p14="http://schemas.microsoft.com/office/powerpoint/2010/main" val="20443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Pupil Books 1 to 8</a:t>
            </a:r>
            <a:r>
              <a:rPr lang="en-US" baseline="0" dirty="0" smtClean="0"/>
              <a:t> (except Book 5 which features plural endings instead)</a:t>
            </a:r>
            <a:r>
              <a:rPr lang="en-US" dirty="0" smtClean="0"/>
              <a:t>, there</a:t>
            </a:r>
            <a:r>
              <a:rPr lang="en-US" baseline="0" dirty="0" smtClean="0"/>
              <a:t> are activities based on building up knowledge of </a:t>
            </a:r>
            <a:r>
              <a:rPr lang="en-US" i="1" baseline="0" dirty="0" smtClean="0"/>
              <a:t>Spelling Word Banks </a:t>
            </a:r>
            <a:r>
              <a:rPr lang="en-US" baseline="0" dirty="0" smtClean="0"/>
              <a:t>of some of the code introduced in each book.</a:t>
            </a:r>
          </a:p>
          <a:p>
            <a:endParaRPr lang="en-US" dirty="0" smtClean="0"/>
          </a:p>
          <a:p>
            <a:r>
              <a:rPr lang="en-US" dirty="0" smtClean="0"/>
              <a:t>In Book 9, </a:t>
            </a:r>
            <a:r>
              <a:rPr lang="en-US" i="1" dirty="0" smtClean="0"/>
              <a:t>Spelling Word Banks </a:t>
            </a:r>
            <a:r>
              <a:rPr lang="en-US" i="0" dirty="0" smtClean="0"/>
              <a:t>with various suggested activities </a:t>
            </a:r>
            <a:r>
              <a:rPr lang="en-US" dirty="0" smtClean="0"/>
              <a:t>replace the </a:t>
            </a:r>
            <a:r>
              <a:rPr lang="en-US" i="1" dirty="0" smtClean="0"/>
              <a:t>Multi-skills</a:t>
            </a:r>
            <a:r>
              <a:rPr lang="en-US" i="1" baseline="0" dirty="0" smtClean="0"/>
              <a:t> Activities </a:t>
            </a:r>
            <a:r>
              <a:rPr lang="en-US" baseline="0" dirty="0" smtClean="0"/>
              <a:t>pages throughout the book. Of course any word work, including spelling words, should also include meaning-making and examples of using the provided words in spoken sentences and sometimes in written sentences. For older children, you can introduce the use of dictionaries to support the word and text level work.</a:t>
            </a:r>
          </a:p>
          <a:p>
            <a:endParaRPr lang="en-US" baseline="0" dirty="0" smtClean="0"/>
          </a:p>
          <a:p>
            <a:r>
              <a:rPr lang="en-US" baseline="0" dirty="0" smtClean="0"/>
              <a:t>These word banks mainly provide the ‘beginnings’ of Spelling Word Banks but they raise awareness of the need to do one’s utmost to remember which words are spelt which way for lifelong spelling knowledge. This, of course, is a long-term aspiration but we can sow the seeds for this from an early stage.</a:t>
            </a:r>
          </a:p>
          <a:p>
            <a:endParaRPr lang="en-US" baseline="0" dirty="0" smtClean="0"/>
          </a:p>
          <a:p>
            <a:r>
              <a:rPr lang="en-US" baseline="0" dirty="0" smtClean="0"/>
              <a:t>For older learners using the later books, you can extend the word banks found in the Pupil Books by listing further words in the pupils’ phonics exercise books according to your professional judgement. This is an ongoing need for spelling purposes along with taking an interest in the meaning of words, the structure of words, and their historical origins or country of origin.</a:t>
            </a:r>
          </a:p>
          <a:p>
            <a:endParaRPr lang="en-US" baseline="0" dirty="0" smtClean="0"/>
          </a:p>
          <a:p>
            <a:r>
              <a:rPr lang="en-US" baseline="0" dirty="0" smtClean="0"/>
              <a:t>In some of the Pupil Books, you will find additional activities for spelling, speed reading and spelling, word structure, prefixes and suffixes, singular and plurals. The </a:t>
            </a:r>
            <a:r>
              <a:rPr lang="en-US" baseline="0" dirty="0" err="1" smtClean="0"/>
              <a:t>programme</a:t>
            </a:r>
            <a:r>
              <a:rPr lang="en-US" baseline="0" dirty="0" smtClean="0"/>
              <a:t> is not a formal grammar </a:t>
            </a:r>
            <a:r>
              <a:rPr lang="en-US" baseline="0" dirty="0" err="1" smtClean="0"/>
              <a:t>programme</a:t>
            </a:r>
            <a:r>
              <a:rPr lang="en-US" baseline="0" dirty="0" smtClean="0"/>
              <a:t>, however, and you may want to complement this body of work with additional grammar activities. You can use the </a:t>
            </a:r>
            <a:r>
              <a:rPr lang="en-US" i="1" baseline="0" dirty="0" smtClean="0"/>
              <a:t>Mini Stories </a:t>
            </a:r>
            <a:r>
              <a:rPr lang="en-US" baseline="0" dirty="0" smtClean="0"/>
              <a:t>to teach or note aspects of grammar if and when you find the texts useful for such extension work.</a:t>
            </a:r>
            <a:endParaRPr lang="en-US" dirty="0" smtClean="0"/>
          </a:p>
          <a:p>
            <a:endParaRPr lang="en-US" dirty="0"/>
          </a:p>
        </p:txBody>
      </p:sp>
      <p:sp>
        <p:nvSpPr>
          <p:cNvPr id="4" name="Slide Number Placeholder 3"/>
          <p:cNvSpPr>
            <a:spLocks noGrp="1"/>
          </p:cNvSpPr>
          <p:nvPr>
            <p:ph type="sldNum" sz="quarter" idx="10"/>
          </p:nvPr>
        </p:nvSpPr>
        <p:spPr/>
        <p:txBody>
          <a:bodyPr/>
          <a:lstStyle/>
          <a:p>
            <a:fld id="{C7456066-E6A7-124E-8ADA-9F3B19AAC9C4}" type="slidenum">
              <a:rPr lang="en-US" smtClean="0"/>
              <a:t>35</a:t>
            </a:fld>
            <a:endParaRPr lang="en-US"/>
          </a:p>
        </p:txBody>
      </p:sp>
    </p:spTree>
    <p:extLst>
      <p:ext uri="{BB962C8B-B14F-4D97-AF65-F5344CB8AC3E}">
        <p14:creationId xmlns:p14="http://schemas.microsoft.com/office/powerpoint/2010/main" val="48141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010696-8595-4344-9B69-2CB725E3EB7A}"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1901168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010696-8595-4344-9B69-2CB725E3EB7A}"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1779591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010696-8595-4344-9B69-2CB725E3EB7A}"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70479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010696-8595-4344-9B69-2CB725E3EB7A}"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210533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010696-8595-4344-9B69-2CB725E3EB7A}" type="datetimeFigureOut">
              <a:rPr lang="en-GB" smtClean="0"/>
              <a:t>27/03/2017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42354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010696-8595-4344-9B69-2CB725E3EB7A}"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135442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010696-8595-4344-9B69-2CB725E3EB7A}" type="datetimeFigureOut">
              <a:rPr lang="en-GB" smtClean="0"/>
              <a:t>27/03/2017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91822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010696-8595-4344-9B69-2CB725E3EB7A}" type="datetimeFigureOut">
              <a:rPr lang="en-GB" smtClean="0"/>
              <a:t>27/03/2017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27517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10696-8595-4344-9B69-2CB725E3EB7A}" type="datetimeFigureOut">
              <a:rPr lang="en-GB" smtClean="0"/>
              <a:t>27/03/2017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228966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10696-8595-4344-9B69-2CB725E3EB7A}"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292728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10696-8595-4344-9B69-2CB725E3EB7A}" type="datetimeFigureOut">
              <a:rPr lang="en-GB" smtClean="0"/>
              <a:t>27/03/2017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33384D-9A76-4860-888D-BFFE27F1594D}" type="slidenum">
              <a:rPr lang="en-GB" smtClean="0"/>
              <a:t>‹#›</a:t>
            </a:fld>
            <a:endParaRPr lang="en-GB"/>
          </a:p>
        </p:txBody>
      </p:sp>
    </p:spTree>
    <p:extLst>
      <p:ext uri="{BB962C8B-B14F-4D97-AF65-F5344CB8AC3E}">
        <p14:creationId xmlns:p14="http://schemas.microsoft.com/office/powerpoint/2010/main" val="2197515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10696-8595-4344-9B69-2CB725E3EB7A}" type="datetimeFigureOut">
              <a:rPr lang="en-GB" smtClean="0"/>
              <a:t>27/03/2017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3384D-9A76-4860-888D-BFFE27F1594D}" type="slidenum">
              <a:rPr lang="en-GB" smtClean="0"/>
              <a:t>‹#›</a:t>
            </a:fld>
            <a:endParaRPr lang="en-GB"/>
          </a:p>
        </p:txBody>
      </p:sp>
    </p:spTree>
    <p:extLst>
      <p:ext uri="{BB962C8B-B14F-4D97-AF65-F5344CB8AC3E}">
        <p14:creationId xmlns:p14="http://schemas.microsoft.com/office/powerpoint/2010/main" val="266753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tmp"/><Relationship Id="rId4" Type="http://schemas.openxmlformats.org/officeDocument/2006/relationships/image" Target="../media/image38.tmp"/><Relationship Id="rId1" Type="http://schemas.openxmlformats.org/officeDocument/2006/relationships/slideLayout" Target="../slideLayouts/slideLayout4.xml"/><Relationship Id="rId2" Type="http://schemas.openxmlformats.org/officeDocument/2006/relationships/image" Target="../media/image36.tm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3.jpeg"/><Relationship Id="rId6" Type="http://schemas.openxmlformats.org/officeDocument/2006/relationships/image" Target="../media/image45.png"/><Relationship Id="rId7" Type="http://schemas.openxmlformats.org/officeDocument/2006/relationships/image" Target="../media/image46.jpg"/><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20.png"/><Relationship Id="rId21" Type="http://schemas.openxmlformats.org/officeDocument/2006/relationships/image" Target="../media/image21.jpg"/><Relationship Id="rId22" Type="http://schemas.openxmlformats.org/officeDocument/2006/relationships/image" Target="../media/image2.jpe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m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68.jpg"/><Relationship Id="rId9"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ebbie@phonicsinternationa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m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130414"/>
            <a:ext cx="7772400" cy="1470025"/>
          </a:xfrm>
        </p:spPr>
        <p:txBody>
          <a:bodyPr>
            <a:normAutofit/>
          </a:bodyPr>
          <a:lstStyle/>
          <a:p>
            <a:r>
              <a:rPr lang="en-GB" b="1" dirty="0" smtClean="0"/>
              <a:t>No Nonsense Phonics Skills</a:t>
            </a:r>
            <a:r>
              <a:rPr lang="en-GB" sz="2700" dirty="0" smtClean="0"/>
              <a:t/>
            </a:r>
            <a:br>
              <a:rPr lang="en-GB" sz="2700" dirty="0" smtClean="0"/>
            </a:br>
            <a:r>
              <a:rPr lang="en-GB" sz="2700" dirty="0" smtClean="0"/>
              <a:t>written by Debbie Hepplewhite</a:t>
            </a:r>
            <a:endParaRPr lang="en-GB" sz="2700" dirty="0"/>
          </a:p>
        </p:txBody>
      </p:sp>
      <p:sp>
        <p:nvSpPr>
          <p:cNvPr id="4" name="AutoShape 2" descr="Image result for no nonsense phonic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5075764"/>
            <a:ext cx="1973517" cy="906905"/>
          </a:xfrm>
          <a:prstGeom prst="rect">
            <a:avLst/>
          </a:prstGeom>
        </p:spPr>
      </p:pic>
      <p:sp>
        <p:nvSpPr>
          <p:cNvPr id="3" name="TextBox 2"/>
          <p:cNvSpPr txBox="1"/>
          <p:nvPr/>
        </p:nvSpPr>
        <p:spPr>
          <a:xfrm>
            <a:off x="899592" y="3861048"/>
            <a:ext cx="7588818" cy="954107"/>
          </a:xfrm>
          <a:prstGeom prst="rect">
            <a:avLst/>
          </a:prstGeom>
          <a:noFill/>
        </p:spPr>
        <p:txBody>
          <a:bodyPr wrap="square" rtlCol="0">
            <a:spAutoFit/>
          </a:bodyPr>
          <a:lstStyle/>
          <a:p>
            <a:pPr algn="ctr"/>
            <a:r>
              <a:rPr lang="en-GB" sz="2800" b="1" dirty="0" smtClean="0">
                <a:solidFill>
                  <a:schemeClr val="tx2">
                    <a:lumMod val="60000"/>
                    <a:lumOff val="40000"/>
                  </a:schemeClr>
                </a:solidFill>
              </a:rPr>
              <a:t>Training PowerPoint developed by Jamie Hallums, </a:t>
            </a:r>
          </a:p>
          <a:p>
            <a:pPr algn="ctr"/>
            <a:r>
              <a:rPr lang="en-GB" sz="2800" b="1" dirty="0" smtClean="0">
                <a:solidFill>
                  <a:schemeClr val="tx2">
                    <a:lumMod val="60000"/>
                    <a:lumOff val="40000"/>
                  </a:schemeClr>
                </a:solidFill>
              </a:rPr>
              <a:t>Assistant Head, Kobi Nazrul Primary School</a:t>
            </a:r>
          </a:p>
        </p:txBody>
      </p:sp>
      <p:sp>
        <p:nvSpPr>
          <p:cNvPr id="8" name="TextBox 7"/>
          <p:cNvSpPr txBox="1"/>
          <p:nvPr/>
        </p:nvSpPr>
        <p:spPr>
          <a:xfrm>
            <a:off x="3923928" y="5336338"/>
            <a:ext cx="4117666" cy="646331"/>
          </a:xfrm>
          <a:prstGeom prst="rect">
            <a:avLst/>
          </a:prstGeom>
          <a:noFill/>
        </p:spPr>
        <p:txBody>
          <a:bodyPr wrap="none" rtlCol="0">
            <a:spAutoFit/>
          </a:bodyPr>
          <a:lstStyle/>
          <a:p>
            <a:pPr algn="ctr"/>
            <a:r>
              <a:rPr lang="en-GB" b="1" dirty="0">
                <a:solidFill>
                  <a:schemeClr val="tx2">
                    <a:lumMod val="60000"/>
                    <a:lumOff val="40000"/>
                  </a:schemeClr>
                </a:solidFill>
              </a:rPr>
              <a:t>No Nonsense Phonics Skills programme </a:t>
            </a:r>
            <a:endParaRPr lang="en-GB" b="1" dirty="0" smtClean="0">
              <a:solidFill>
                <a:schemeClr val="tx2">
                  <a:lumMod val="60000"/>
                  <a:lumOff val="40000"/>
                </a:schemeClr>
              </a:solidFill>
            </a:endParaRPr>
          </a:p>
          <a:p>
            <a:pPr algn="ctr"/>
            <a:r>
              <a:rPr lang="en-GB" b="1" dirty="0" smtClean="0">
                <a:solidFill>
                  <a:schemeClr val="tx2">
                    <a:lumMod val="60000"/>
                    <a:lumOff val="40000"/>
                  </a:schemeClr>
                </a:solidFill>
              </a:rPr>
              <a:t>trialled in </a:t>
            </a:r>
            <a:r>
              <a:rPr lang="en-GB" b="1" dirty="0" err="1">
                <a:solidFill>
                  <a:schemeClr val="tx2">
                    <a:lumMod val="60000"/>
                    <a:lumOff val="40000"/>
                  </a:schemeClr>
                </a:solidFill>
              </a:rPr>
              <a:t>Kobi</a:t>
            </a:r>
            <a:r>
              <a:rPr lang="en-GB" b="1" dirty="0">
                <a:solidFill>
                  <a:schemeClr val="tx2">
                    <a:lumMod val="60000"/>
                    <a:lumOff val="40000"/>
                  </a:schemeClr>
                </a:solidFill>
              </a:rPr>
              <a:t> </a:t>
            </a:r>
            <a:r>
              <a:rPr lang="en-GB" b="1" dirty="0" err="1" smtClean="0">
                <a:solidFill>
                  <a:schemeClr val="tx2">
                    <a:lumMod val="60000"/>
                    <a:lumOff val="40000"/>
                  </a:schemeClr>
                </a:solidFill>
              </a:rPr>
              <a:t>Nazrul</a:t>
            </a:r>
            <a:r>
              <a:rPr lang="en-GB" b="1" dirty="0" smtClean="0">
                <a:solidFill>
                  <a:schemeClr val="tx2">
                    <a:lumMod val="60000"/>
                    <a:lumOff val="40000"/>
                  </a:schemeClr>
                </a:solidFill>
              </a:rPr>
              <a:t> Primary School</a:t>
            </a:r>
            <a:endParaRPr lang="en-GB" b="1" dirty="0">
              <a:solidFill>
                <a:schemeClr val="tx2">
                  <a:lumMod val="60000"/>
                  <a:lumOff val="40000"/>
                </a:schemeClr>
              </a:solidFill>
            </a:endParaRPr>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615" y="429959"/>
            <a:ext cx="2705785" cy="1774905"/>
          </a:xfrm>
          <a:prstGeom prst="rect">
            <a:avLst/>
          </a:prstGeom>
        </p:spPr>
      </p:pic>
    </p:spTree>
    <p:extLst>
      <p:ext uri="{BB962C8B-B14F-4D97-AF65-F5344CB8AC3E}">
        <p14:creationId xmlns:p14="http://schemas.microsoft.com/office/powerpoint/2010/main" val="3397775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Marking and </a:t>
            </a:r>
            <a:r>
              <a:rPr lang="en-US" b="1" dirty="0" smtClean="0"/>
              <a:t>Monitoring</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264545"/>
            <a:ext cx="3982065" cy="28216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732" y="1936723"/>
            <a:ext cx="4334759" cy="1647671"/>
          </a:xfrm>
          <a:prstGeom prst="rect">
            <a:avLst/>
          </a:prstGeom>
          <a:ln>
            <a:solidFill>
              <a:schemeClr val="accent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16" y="3791289"/>
            <a:ext cx="5409276" cy="1303191"/>
          </a:xfrm>
          <a:prstGeom prst="rect">
            <a:avLst/>
          </a:prstGeom>
          <a:ln>
            <a:solidFill>
              <a:schemeClr val="accent1"/>
            </a:solidFill>
          </a:ln>
        </p:spPr>
      </p:pic>
      <p:sp>
        <p:nvSpPr>
          <p:cNvPr id="6" name="Rectangle 5"/>
          <p:cNvSpPr/>
          <p:nvPr/>
        </p:nvSpPr>
        <p:spPr>
          <a:xfrm>
            <a:off x="880199" y="5373216"/>
            <a:ext cx="7444893"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smtClean="0"/>
              <a:t>Pupils are engaged with their own sense of learning by marking what they think they ‘know’ and ‘don’t know well enough yet’ – this </a:t>
            </a:r>
            <a:r>
              <a:rPr lang="en-GB" b="1" smtClean="0"/>
              <a:t>is routine </a:t>
            </a:r>
            <a:r>
              <a:rPr lang="en-GB" b="1" dirty="0" smtClean="0"/>
              <a:t>practice.</a:t>
            </a:r>
            <a:endParaRPr lang="en-GB" b="1" dirty="0"/>
          </a:p>
        </p:txBody>
      </p:sp>
    </p:spTree>
    <p:extLst>
      <p:ext uri="{BB962C8B-B14F-4D97-AF65-F5344CB8AC3E}">
        <p14:creationId xmlns:p14="http://schemas.microsoft.com/office/powerpoint/2010/main" val="73481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Phonics Exercise Book</a:t>
            </a:r>
            <a:endParaRPr lang="en-GB" b="1" dirty="0"/>
          </a:p>
        </p:txBody>
      </p:sp>
      <p:sp>
        <p:nvSpPr>
          <p:cNvPr id="3" name="Content Placeholder 2"/>
          <p:cNvSpPr>
            <a:spLocks noGrp="1"/>
          </p:cNvSpPr>
          <p:nvPr>
            <p:ph idx="1"/>
          </p:nvPr>
        </p:nvSpPr>
        <p:spPr>
          <a:xfrm>
            <a:off x="323528" y="1941834"/>
            <a:ext cx="8640960" cy="4536504"/>
          </a:xfrm>
        </p:spPr>
        <p:txBody>
          <a:bodyPr>
            <a:normAutofit fontScale="77500" lnSpcReduction="20000"/>
          </a:bodyPr>
          <a:lstStyle/>
          <a:p>
            <a:pPr marL="0" indent="0">
              <a:buNone/>
            </a:pPr>
            <a:r>
              <a:rPr lang="en-GB" b="1" dirty="0" smtClean="0"/>
              <a:t>How are they used?</a:t>
            </a:r>
          </a:p>
          <a:p>
            <a:r>
              <a:rPr lang="en-GB" sz="2900" dirty="0" smtClean="0"/>
              <a:t>Note in the exercise book where learners have difficulty with specific letter/s-sound correspondences, or letter formation. Then ensure extra personalised practice as required.</a:t>
            </a:r>
          </a:p>
          <a:p>
            <a:r>
              <a:rPr lang="en-GB" sz="2900" dirty="0" smtClean="0"/>
              <a:t>Use the exercise books for the ‘spelling routine’ (the last activity of the Multi-skills Activities pages).</a:t>
            </a:r>
          </a:p>
          <a:p>
            <a:r>
              <a:rPr lang="en-GB" sz="2900" dirty="0" smtClean="0"/>
              <a:t>Use them routinely for copy-writing of the Mini-Stories. In later books, or when individuals are ready, they can be used for more challenging </a:t>
            </a:r>
            <a:br>
              <a:rPr lang="en-GB" sz="2900" dirty="0" smtClean="0"/>
            </a:br>
            <a:r>
              <a:rPr lang="en-GB" sz="2900" dirty="0" smtClean="0"/>
              <a:t>‘self-dictation’ where learners read, reread, and then write each sentence of a story held in memory, in their best handwriting. </a:t>
            </a:r>
          </a:p>
          <a:p>
            <a:r>
              <a:rPr lang="en-GB" sz="2900" dirty="0" smtClean="0"/>
              <a:t>Eventually, learners can write their own ideas for ‘what happens next’ in the Mini Stories, or write their own thoughts in response to the comprehension questions.</a:t>
            </a:r>
          </a:p>
          <a:p>
            <a:r>
              <a:rPr lang="en-GB" sz="2900" dirty="0" smtClean="0"/>
              <a:t>Quick sketches are drawn in the books to illustrate the Mini-Stories to deepen language comprehension.</a:t>
            </a:r>
            <a:endParaRPr lang="en-GB" sz="29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784" y="435887"/>
            <a:ext cx="1143000" cy="1143000"/>
          </a:xfrm>
          <a:prstGeom prst="rect">
            <a:avLst/>
          </a:prstGeom>
        </p:spPr>
      </p:pic>
      <p:sp>
        <p:nvSpPr>
          <p:cNvPr id="7" name="Rectangle 6"/>
          <p:cNvSpPr/>
          <p:nvPr/>
        </p:nvSpPr>
        <p:spPr>
          <a:xfrm>
            <a:off x="2069722" y="1200684"/>
            <a:ext cx="5004556"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a:t>Give each </a:t>
            </a:r>
            <a:r>
              <a:rPr lang="en-GB" b="1" dirty="0" smtClean="0"/>
              <a:t>pupil </a:t>
            </a:r>
            <a:r>
              <a:rPr lang="en-GB" b="1" dirty="0"/>
              <a:t>a lined exercise book for </a:t>
            </a:r>
            <a:r>
              <a:rPr lang="en-GB" b="1" dirty="0" smtClean="0"/>
              <a:t>additional activities to </a:t>
            </a:r>
            <a:r>
              <a:rPr lang="en-GB" b="1" dirty="0"/>
              <a:t>use alongside the </a:t>
            </a:r>
            <a:r>
              <a:rPr lang="en-GB" b="1" dirty="0" smtClean="0"/>
              <a:t>Pupil Books</a:t>
            </a:r>
            <a:r>
              <a:rPr lang="en-GB" b="1" dirty="0"/>
              <a:t>. </a:t>
            </a:r>
          </a:p>
        </p:txBody>
      </p:sp>
    </p:spTree>
    <p:extLst>
      <p:ext uri="{BB962C8B-B14F-4D97-AF65-F5344CB8AC3E}">
        <p14:creationId xmlns:p14="http://schemas.microsoft.com/office/powerpoint/2010/main" val="3129690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Display support for every session</a:t>
            </a:r>
            <a:endParaRPr lang="en-GB" b="1"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lgn="ctr">
              <a:buNone/>
            </a:pPr>
            <a:r>
              <a:rPr lang="en-GB" b="1" dirty="0" smtClean="0"/>
              <a:t>WALL DISPLAY</a:t>
            </a:r>
          </a:p>
          <a:p>
            <a:pPr marL="0" indent="0" algn="ctr">
              <a:buNone/>
            </a:pPr>
            <a:r>
              <a:rPr lang="en-GB" dirty="0" smtClean="0"/>
              <a:t>(USB Stick </a:t>
            </a:r>
            <a:r>
              <a:rPr lang="en-GB" dirty="0" err="1" smtClean="0"/>
              <a:t>printables</a:t>
            </a:r>
            <a:r>
              <a:rPr lang="en-GB" dirty="0" smtClean="0"/>
              <a:t>)</a:t>
            </a:r>
          </a:p>
          <a:p>
            <a:pPr marL="0" indent="0" algn="ctr">
              <a:buNone/>
            </a:pPr>
            <a:endParaRPr lang="en-GB" b="1" dirty="0" smtClean="0"/>
          </a:p>
          <a:p>
            <a:r>
              <a:rPr lang="en-GB" dirty="0" smtClean="0"/>
              <a:t>Giant Alphabetic Code Chart</a:t>
            </a:r>
          </a:p>
          <a:p>
            <a:r>
              <a:rPr lang="en-GB" dirty="0" smtClean="0"/>
              <a:t>Giant Alphabet Poster</a:t>
            </a:r>
          </a:p>
          <a:p>
            <a:r>
              <a:rPr lang="en-GB" dirty="0" smtClean="0"/>
              <a:t>Frieze Cards</a:t>
            </a:r>
          </a:p>
          <a:p>
            <a:r>
              <a:rPr lang="en-GB" dirty="0" smtClean="0"/>
              <a:t>Say the Sounds Posters</a:t>
            </a:r>
          </a:p>
          <a:p>
            <a:r>
              <a:rPr lang="en-GB" dirty="0" smtClean="0"/>
              <a:t>Word Posters</a:t>
            </a:r>
          </a:p>
          <a:p>
            <a:endParaRPr lang="en-GB" dirty="0"/>
          </a:p>
        </p:txBody>
      </p:sp>
      <p:sp>
        <p:nvSpPr>
          <p:cNvPr id="4" name="Content Placeholder 3"/>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lgn="ctr">
              <a:buNone/>
            </a:pPr>
            <a:r>
              <a:rPr lang="en-GB" b="1" dirty="0" smtClean="0"/>
              <a:t>TABLETOP SUPPORT</a:t>
            </a:r>
          </a:p>
          <a:p>
            <a:pPr marL="0" indent="0" algn="ctr">
              <a:buNone/>
            </a:pPr>
            <a:endParaRPr lang="en-GB" b="1" dirty="0" smtClean="0"/>
          </a:p>
          <a:p>
            <a:r>
              <a:rPr lang="en-GB" dirty="0" smtClean="0"/>
              <a:t>Mini Alphabetic Code Chart</a:t>
            </a:r>
          </a:p>
          <a:p>
            <a:endParaRPr lang="en-GB" dirty="0"/>
          </a:p>
          <a:p>
            <a:endParaRPr lang="en-GB" dirty="0" smtClean="0"/>
          </a:p>
          <a:p>
            <a:endParaRPr lang="en-GB" dirty="0"/>
          </a:p>
          <a:p>
            <a:endParaRPr lang="en-GB" dirty="0" smtClean="0"/>
          </a:p>
          <a:p>
            <a:r>
              <a:rPr lang="en-GB" dirty="0" smtClean="0"/>
              <a:t>Mini Alphabet Poster</a:t>
            </a:r>
            <a:br>
              <a:rPr lang="en-GB" dirty="0" smtClean="0"/>
            </a:br>
            <a:r>
              <a:rPr lang="en-GB" dirty="0" smtClean="0"/>
              <a:t>(USB Stick printable)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2893705"/>
            <a:ext cx="1382711" cy="1938952"/>
          </a:xfrm>
          <a:prstGeom prst="rect">
            <a:avLst/>
          </a:prstGeom>
        </p:spPr>
      </p:pic>
    </p:spTree>
    <p:extLst>
      <p:ext uri="{BB962C8B-B14F-4D97-AF65-F5344CB8AC3E}">
        <p14:creationId xmlns:p14="http://schemas.microsoft.com/office/powerpoint/2010/main" val="2427388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1845"/>
            <a:ext cx="8229600" cy="1143000"/>
          </a:xfrm>
        </p:spPr>
        <p:txBody>
          <a:bodyPr>
            <a:normAutofit/>
          </a:bodyPr>
          <a:lstStyle/>
          <a:p>
            <a:r>
              <a:rPr lang="en-GB" b="1" dirty="0"/>
              <a:t>Giant Alphabetic Code </a:t>
            </a:r>
            <a:r>
              <a:rPr lang="en-GB" b="1" dirty="0" smtClean="0"/>
              <a:t>Chart</a:t>
            </a:r>
            <a:endParaRPr lang="en-GB" b="1" dirty="0"/>
          </a:p>
        </p:txBody>
      </p:sp>
      <p:sp>
        <p:nvSpPr>
          <p:cNvPr id="3" name="Content Placeholder 2"/>
          <p:cNvSpPr>
            <a:spLocks noGrp="1"/>
          </p:cNvSpPr>
          <p:nvPr>
            <p:ph sz="half" idx="1"/>
          </p:nvPr>
        </p:nvSpPr>
        <p:spPr>
          <a:xfrm>
            <a:off x="5220072" y="1124744"/>
            <a:ext cx="3344000" cy="5400600"/>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en-GB" dirty="0"/>
              <a:t>A visual chart helps to </a:t>
            </a:r>
            <a:r>
              <a:rPr lang="en-GB" dirty="0" smtClean="0"/>
              <a:t>show the </a:t>
            </a:r>
            <a:r>
              <a:rPr lang="en-GB" dirty="0"/>
              <a:t>Code and </a:t>
            </a:r>
            <a:r>
              <a:rPr lang="en-GB" dirty="0" smtClean="0"/>
              <a:t>exemplify </a:t>
            </a:r>
            <a:r>
              <a:rPr lang="en-GB" dirty="0"/>
              <a:t>spelling </a:t>
            </a:r>
            <a:r>
              <a:rPr lang="en-GB" dirty="0" smtClean="0"/>
              <a:t>alternatives. </a:t>
            </a:r>
          </a:p>
          <a:p>
            <a:r>
              <a:rPr lang="en-GB" dirty="0" smtClean="0"/>
              <a:t>At </a:t>
            </a:r>
            <a:r>
              <a:rPr lang="en-GB" dirty="0"/>
              <a:t>the beginning of planned </a:t>
            </a:r>
            <a:r>
              <a:rPr lang="en-GB" dirty="0" smtClean="0"/>
              <a:t>lessons </a:t>
            </a:r>
            <a:r>
              <a:rPr lang="en-GB" dirty="0"/>
              <a:t>point </a:t>
            </a:r>
            <a:r>
              <a:rPr lang="en-GB" dirty="0" smtClean="0"/>
              <a:t/>
            </a:r>
            <a:br>
              <a:rPr lang="en-GB" dirty="0" smtClean="0"/>
            </a:br>
            <a:r>
              <a:rPr lang="en-GB" dirty="0" smtClean="0"/>
              <a:t>to </a:t>
            </a:r>
            <a:r>
              <a:rPr lang="en-GB" dirty="0"/>
              <a:t>the focus </a:t>
            </a:r>
            <a:r>
              <a:rPr lang="en-GB" dirty="0" smtClean="0"/>
              <a:t>sound and </a:t>
            </a:r>
            <a:r>
              <a:rPr lang="en-GB" dirty="0"/>
              <a:t>grapheme and refer to any spelling </a:t>
            </a:r>
            <a:r>
              <a:rPr lang="en-GB" dirty="0" smtClean="0"/>
              <a:t>alternatives that </a:t>
            </a:r>
            <a:r>
              <a:rPr lang="en-GB" dirty="0"/>
              <a:t>you have already introduced or that you will teach later. </a:t>
            </a:r>
            <a:endParaRPr lang="en-GB" dirty="0" smtClean="0"/>
          </a:p>
          <a:p>
            <a:r>
              <a:rPr lang="en-GB" dirty="0" smtClean="0"/>
              <a:t>Use it in class when you </a:t>
            </a:r>
            <a:r>
              <a:rPr lang="en-GB" dirty="0"/>
              <a:t>discover further letter/s-sound correspondences in rare or unusually spelt words in the </a:t>
            </a:r>
            <a:r>
              <a:rPr lang="en-GB" dirty="0" smtClean="0"/>
              <a:t>wider curriculum, </a:t>
            </a:r>
            <a:r>
              <a:rPr lang="en-GB" dirty="0"/>
              <a:t>which you can add to the </a:t>
            </a:r>
            <a:r>
              <a:rPr lang="en-GB" dirty="0" smtClean="0"/>
              <a:t>chart.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3" t="9744" r="13397" b="10256"/>
          <a:stretch/>
        </p:blipFill>
        <p:spPr bwMode="auto">
          <a:xfrm>
            <a:off x="323528" y="3212976"/>
            <a:ext cx="4644008" cy="277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560" y="1618229"/>
            <a:ext cx="3888432"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a:t>Print this </a:t>
            </a:r>
            <a:r>
              <a:rPr lang="en-GB" b="1" dirty="0" smtClean="0"/>
              <a:t>resource, laminate </a:t>
            </a:r>
            <a:r>
              <a:rPr lang="en-GB" b="1" dirty="0"/>
              <a:t>and stick together in the order that each page is presented and display as two </a:t>
            </a:r>
            <a:r>
              <a:rPr lang="en-GB" b="1"/>
              <a:t>columns </a:t>
            </a:r>
            <a:r>
              <a:rPr lang="en-GB" b="1" smtClean="0"/>
              <a:t/>
            </a:r>
            <a:br>
              <a:rPr lang="en-GB" b="1" smtClean="0"/>
            </a:br>
            <a:r>
              <a:rPr lang="en-GB" b="1" smtClean="0"/>
              <a:t>in </a:t>
            </a:r>
            <a:r>
              <a:rPr lang="en-GB" b="1" dirty="0"/>
              <a:t>a very prominent, low, </a:t>
            </a:r>
            <a:r>
              <a:rPr lang="en-GB" b="1" dirty="0" smtClean="0"/>
              <a:t>position.</a:t>
            </a:r>
            <a:endParaRPr lang="en-GB" b="1" dirty="0"/>
          </a:p>
        </p:txBody>
      </p:sp>
      <p:cxnSp>
        <p:nvCxnSpPr>
          <p:cNvPr id="9" name="Straight Arrow Connector 8"/>
          <p:cNvCxnSpPr/>
          <p:nvPr/>
        </p:nvCxnSpPr>
        <p:spPr>
          <a:xfrm flipH="1">
            <a:off x="1187624" y="2835747"/>
            <a:ext cx="792088" cy="138534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644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984" y="283178"/>
            <a:ext cx="3898776" cy="1143000"/>
          </a:xfrm>
        </p:spPr>
        <p:txBody>
          <a:bodyPr>
            <a:normAutofit fontScale="90000"/>
          </a:bodyPr>
          <a:lstStyle/>
          <a:p>
            <a:r>
              <a:rPr lang="en-GB" b="1" dirty="0"/>
              <a:t>Giant Alphabet </a:t>
            </a:r>
            <a:r>
              <a:rPr lang="en-GB" b="1" dirty="0" smtClean="0"/>
              <a:t>Poster</a:t>
            </a:r>
            <a:endParaRPr lang="en-GB" b="1" dirty="0"/>
          </a:p>
        </p:txBody>
      </p:sp>
      <p:sp>
        <p:nvSpPr>
          <p:cNvPr id="4" name="Content Placeholder 3"/>
          <p:cNvSpPr>
            <a:spLocks noGrp="1"/>
          </p:cNvSpPr>
          <p:nvPr>
            <p:ph sz="half" idx="2"/>
          </p:nvPr>
        </p:nvSpPr>
        <p:spPr>
          <a:xfrm>
            <a:off x="4427984" y="1988840"/>
            <a:ext cx="4038600" cy="2160240"/>
          </a:xfr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normAutofit/>
          </a:bodyPr>
          <a:lstStyle/>
          <a:p>
            <a:r>
              <a:rPr lang="en-GB" sz="2200" dirty="0"/>
              <a:t>Print and display this poster prominently and accessibly. Consider printing extra copies to display </a:t>
            </a:r>
            <a:r>
              <a:rPr lang="en-GB" sz="2200" dirty="0" smtClean="0"/>
              <a:t>in any </a:t>
            </a:r>
            <a:r>
              <a:rPr lang="en-GB" sz="2200" dirty="0"/>
              <a:t>breakout teaching areas and to create browse books where required.</a:t>
            </a:r>
          </a:p>
        </p:txBody>
      </p:sp>
      <p:grpSp>
        <p:nvGrpSpPr>
          <p:cNvPr id="5" name="Group 4"/>
          <p:cNvGrpSpPr/>
          <p:nvPr/>
        </p:nvGrpSpPr>
        <p:grpSpPr>
          <a:xfrm>
            <a:off x="1115616" y="476672"/>
            <a:ext cx="2625541" cy="5819254"/>
            <a:chOff x="362283" y="5823"/>
            <a:chExt cx="3444490" cy="6852177"/>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24" t="29529" r="26342" b="21170"/>
            <a:stretch/>
          </p:blipFill>
          <p:spPr bwMode="auto">
            <a:xfrm>
              <a:off x="364639" y="5823"/>
              <a:ext cx="3442134"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106" t="32327" r="26585" b="20406"/>
            <a:stretch/>
          </p:blipFill>
          <p:spPr bwMode="auto">
            <a:xfrm>
              <a:off x="362283" y="2366310"/>
              <a:ext cx="3442134" cy="2294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9268" t="32651" r="26748" b="21951"/>
            <a:stretch/>
          </p:blipFill>
          <p:spPr bwMode="auto">
            <a:xfrm>
              <a:off x="362283" y="4637474"/>
              <a:ext cx="3442134" cy="222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2000186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Frieze Cards Book 1.pdf - Adobe Acrobat Reader DC"/>
          <p:cNvPicPr>
            <a:picLocks noChangeAspect="1"/>
          </p:cNvPicPr>
          <p:nvPr/>
        </p:nvPicPr>
        <p:blipFill rotWithShape="1">
          <a:blip r:embed="rId2" cstate="print">
            <a:extLst>
              <a:ext uri="{28A0092B-C50C-407E-A947-70E740481C1C}">
                <a14:useLocalDpi xmlns:a14="http://schemas.microsoft.com/office/drawing/2010/main" val="0"/>
              </a:ext>
            </a:extLst>
          </a:blip>
          <a:srcRect l="13823" t="22849" r="27571" b="9085"/>
          <a:stretch/>
        </p:blipFill>
        <p:spPr>
          <a:xfrm>
            <a:off x="5076056" y="1134626"/>
            <a:ext cx="2494461" cy="1743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GB" b="1" dirty="0"/>
              <a:t>Frieze Cards</a:t>
            </a:r>
            <a:br>
              <a:rPr lang="en-GB" b="1" dirty="0"/>
            </a:br>
            <a:endParaRPr lang="en-GB" b="1" dirty="0"/>
          </a:p>
        </p:txBody>
      </p:sp>
      <p:sp>
        <p:nvSpPr>
          <p:cNvPr id="5" name="Content Placeholder 4"/>
          <p:cNvSpPr>
            <a:spLocks noGrp="1"/>
          </p:cNvSpPr>
          <p:nvPr>
            <p:ph sz="half" idx="1"/>
          </p:nvPr>
        </p:nvSpPr>
        <p:spPr>
          <a:xfrm>
            <a:off x="639464" y="1099904"/>
            <a:ext cx="4038600" cy="378565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0" indent="0">
              <a:buNone/>
            </a:pPr>
            <a:r>
              <a:rPr lang="en-GB" sz="1600" dirty="0" smtClean="0"/>
              <a:t>Frieze </a:t>
            </a:r>
            <a:r>
              <a:rPr lang="en-GB" sz="1600" dirty="0"/>
              <a:t>Cards </a:t>
            </a:r>
            <a:r>
              <a:rPr lang="en-GB" sz="1600" dirty="0" smtClean="0"/>
              <a:t>are used to </a:t>
            </a:r>
            <a:r>
              <a:rPr lang="en-GB" sz="1600" dirty="0"/>
              <a:t>introduce the new or </a:t>
            </a:r>
            <a:r>
              <a:rPr lang="en-GB" sz="1600" dirty="0" smtClean="0"/>
              <a:t>focus letter/s-sound correspondence.</a:t>
            </a:r>
            <a:r>
              <a:rPr lang="en-GB" sz="1600" dirty="0"/>
              <a:t> </a:t>
            </a:r>
            <a:endParaRPr lang="en-GB" sz="1600" dirty="0" smtClean="0"/>
          </a:p>
          <a:p>
            <a:pPr marL="0" indent="0">
              <a:buNone/>
            </a:pPr>
            <a:r>
              <a:rPr lang="en-GB" sz="1600" b="1" dirty="0" smtClean="0"/>
              <a:t>Optional use:</a:t>
            </a:r>
          </a:p>
          <a:p>
            <a:r>
              <a:rPr lang="en-GB" sz="1600" dirty="0" smtClean="0"/>
              <a:t>Use </a:t>
            </a:r>
            <a:r>
              <a:rPr lang="en-GB" sz="1600" dirty="0"/>
              <a:t>them to create a frieze display in the classroom or teaching </a:t>
            </a:r>
            <a:r>
              <a:rPr lang="en-GB" sz="1600" dirty="0" smtClean="0"/>
              <a:t>area or for </a:t>
            </a:r>
            <a:r>
              <a:rPr lang="en-GB" sz="1600" dirty="0"/>
              <a:t>quick-fire ‘revisit </a:t>
            </a:r>
            <a:r>
              <a:rPr lang="en-GB" sz="1600" dirty="0" smtClean="0"/>
              <a:t>and review</a:t>
            </a:r>
            <a:r>
              <a:rPr lang="en-GB" sz="1600" dirty="0"/>
              <a:t>’ with groups or whole classes.</a:t>
            </a:r>
          </a:p>
          <a:p>
            <a:r>
              <a:rPr lang="en-GB" sz="1600" dirty="0" smtClean="0"/>
              <a:t>Fold </a:t>
            </a:r>
            <a:r>
              <a:rPr lang="en-GB" sz="1600" dirty="0"/>
              <a:t>them in half and laminate to make double-sided flash cards.</a:t>
            </a:r>
          </a:p>
          <a:p>
            <a:r>
              <a:rPr lang="en-GB" sz="1600" dirty="0" smtClean="0"/>
              <a:t>Put </a:t>
            </a:r>
            <a:r>
              <a:rPr lang="en-GB" sz="1600" dirty="0"/>
              <a:t>them in plastic sleeves in folders to create browse books</a:t>
            </a:r>
            <a:r>
              <a:rPr lang="en-GB" sz="1600" dirty="0" smtClean="0"/>
              <a:t>.</a:t>
            </a:r>
          </a:p>
          <a:p>
            <a:r>
              <a:rPr lang="en-GB" sz="1600" dirty="0"/>
              <a:t>P</a:t>
            </a:r>
            <a:r>
              <a:rPr lang="en-GB" sz="1600" dirty="0" smtClean="0"/>
              <a:t>roject on main whiteboard to introduce focus correspondence and to model phonics skills with words provided.</a:t>
            </a:r>
          </a:p>
        </p:txBody>
      </p:sp>
      <p:pic>
        <p:nvPicPr>
          <p:cNvPr id="8" name="Picture 7" descr="Frieze Cards Book 1.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l="13928" t="23090" r="27738" b="8447"/>
          <a:stretch/>
        </p:blipFill>
        <p:spPr>
          <a:xfrm>
            <a:off x="5447256" y="4337702"/>
            <a:ext cx="2502157" cy="176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rieze Cards Book 1.pdf - Adobe Acrobat Reader DC"/>
          <p:cNvPicPr>
            <a:picLocks noChangeAspect="1"/>
          </p:cNvPicPr>
          <p:nvPr/>
        </p:nvPicPr>
        <p:blipFill rotWithShape="1">
          <a:blip r:embed="rId4" cstate="print">
            <a:extLst>
              <a:ext uri="{28A0092B-C50C-407E-A947-70E740481C1C}">
                <a14:useLocalDpi xmlns:a14="http://schemas.microsoft.com/office/drawing/2010/main" val="0"/>
              </a:ext>
            </a:extLst>
          </a:blip>
          <a:srcRect l="13690" t="22497" r="27738" b="8645"/>
          <a:stretch/>
        </p:blipFill>
        <p:spPr>
          <a:xfrm>
            <a:off x="6087343" y="2685439"/>
            <a:ext cx="2464303" cy="1743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858564" y="5122968"/>
            <a:ext cx="3600400"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sz="1600" b="1" dirty="0" smtClean="0"/>
              <a:t>Words </a:t>
            </a:r>
            <a:r>
              <a:rPr lang="en-GB" sz="1600" b="1" dirty="0"/>
              <a:t>in small </a:t>
            </a:r>
            <a:r>
              <a:rPr lang="en-GB" sz="1600" b="1" dirty="0" smtClean="0"/>
              <a:t>font in the </a:t>
            </a:r>
            <a:r>
              <a:rPr lang="en-GB" sz="1600" b="1" dirty="0"/>
              <a:t>bottom left of each Frieze </a:t>
            </a:r>
            <a:r>
              <a:rPr lang="en-GB" sz="1600" b="1" dirty="0" smtClean="0"/>
              <a:t>Card </a:t>
            </a:r>
            <a:r>
              <a:rPr lang="en-GB" sz="1600" b="1" dirty="0"/>
              <a:t>provide you with words to say as spoken words to model the encoding (spelling) </a:t>
            </a:r>
            <a:r>
              <a:rPr lang="en-GB" sz="1600" b="1" dirty="0" smtClean="0"/>
              <a:t>process.</a:t>
            </a:r>
            <a:endParaRPr lang="en-GB" sz="1600" b="1" dirty="0"/>
          </a:p>
        </p:txBody>
      </p:sp>
      <p:cxnSp>
        <p:nvCxnSpPr>
          <p:cNvPr id="11" name="Straight Connector 10"/>
          <p:cNvCxnSpPr>
            <a:stCxn id="9" idx="3"/>
            <a:endCxn id="12" idx="1"/>
          </p:cNvCxnSpPr>
          <p:nvPr/>
        </p:nvCxnSpPr>
        <p:spPr>
          <a:xfrm>
            <a:off x="4458964" y="5661577"/>
            <a:ext cx="1021284" cy="227699"/>
          </a:xfrm>
          <a:prstGeom prst="line">
            <a:avLst/>
          </a:prstGeom>
        </p:spPr>
        <p:style>
          <a:lnRef idx="3">
            <a:schemeClr val="accent1"/>
          </a:lnRef>
          <a:fillRef idx="0">
            <a:schemeClr val="accent1"/>
          </a:fillRef>
          <a:effectRef idx="2">
            <a:schemeClr val="accent1"/>
          </a:effectRef>
          <a:fontRef idx="minor">
            <a:schemeClr val="tx1"/>
          </a:fontRef>
        </p:style>
      </p:cxnSp>
      <p:sp>
        <p:nvSpPr>
          <p:cNvPr id="12" name="Oval 11"/>
          <p:cNvSpPr/>
          <p:nvPr/>
        </p:nvSpPr>
        <p:spPr>
          <a:xfrm>
            <a:off x="5395885" y="5815459"/>
            <a:ext cx="576064" cy="5040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4369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17" y="116632"/>
            <a:ext cx="8229600" cy="1143000"/>
          </a:xfrm>
        </p:spPr>
        <p:txBody>
          <a:bodyPr/>
          <a:lstStyle/>
          <a:p>
            <a:r>
              <a:rPr lang="en-GB" b="1" dirty="0" smtClean="0"/>
              <a:t>Say the Sound Posters</a:t>
            </a:r>
            <a:endParaRPr lang="en-GB"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3568" y="1345896"/>
            <a:ext cx="4128459" cy="3096344"/>
          </a:xfrm>
        </p:spPr>
      </p:pic>
      <p:sp>
        <p:nvSpPr>
          <p:cNvPr id="4" name="Content Placeholder 3"/>
          <p:cNvSpPr>
            <a:spLocks noGrp="1"/>
          </p:cNvSpPr>
          <p:nvPr>
            <p:ph sz="half" idx="2"/>
          </p:nvPr>
        </p:nvSpPr>
        <p:spPr>
          <a:xfrm>
            <a:off x="5071702" y="1345896"/>
            <a:ext cx="3528393" cy="4896544"/>
          </a:xfrm>
        </p:spPr>
        <p:style>
          <a:lnRef idx="2">
            <a:schemeClr val="accent5"/>
          </a:lnRef>
          <a:fillRef idx="1">
            <a:schemeClr val="lt1"/>
          </a:fillRef>
          <a:effectRef idx="0">
            <a:schemeClr val="accent5"/>
          </a:effectRef>
          <a:fontRef idx="minor">
            <a:schemeClr val="dk1"/>
          </a:fontRef>
        </p:style>
        <p:txBody>
          <a:bodyPr>
            <a:noAutofit/>
          </a:bodyPr>
          <a:lstStyle/>
          <a:p>
            <a:r>
              <a:rPr lang="en-GB" sz="1800" dirty="0" smtClean="0"/>
              <a:t>Print A4 </a:t>
            </a:r>
            <a:r>
              <a:rPr lang="en-GB" sz="1800" dirty="0"/>
              <a:t>versions for </a:t>
            </a:r>
            <a:r>
              <a:rPr lang="en-GB" sz="1800" dirty="0" smtClean="0"/>
              <a:t>small-scale posters or </a:t>
            </a:r>
            <a:r>
              <a:rPr lang="en-GB" sz="1800" dirty="0"/>
              <a:t>as </a:t>
            </a:r>
            <a:r>
              <a:rPr lang="en-GB" sz="1800" dirty="0" err="1" smtClean="0"/>
              <a:t>tabletop</a:t>
            </a:r>
            <a:r>
              <a:rPr lang="en-GB" sz="1800" dirty="0" smtClean="0"/>
              <a:t> </a:t>
            </a:r>
            <a:r>
              <a:rPr lang="en-GB" sz="1800" dirty="0"/>
              <a:t>visual aids – and enlarge to A3 for </a:t>
            </a:r>
            <a:r>
              <a:rPr lang="en-GB" sz="1800" dirty="0" smtClean="0"/>
              <a:t>large-scale posters </a:t>
            </a:r>
            <a:r>
              <a:rPr lang="en-GB" sz="1800" dirty="0"/>
              <a:t>displayed around the classrooms </a:t>
            </a:r>
            <a:r>
              <a:rPr lang="en-GB" sz="1800" dirty="0" smtClean="0"/>
              <a:t>or </a:t>
            </a:r>
            <a:r>
              <a:rPr lang="en-GB" sz="1800" dirty="0"/>
              <a:t>teaching areas – even in cloakrooms or places </a:t>
            </a:r>
            <a:r>
              <a:rPr lang="en-GB" sz="1800" dirty="0" smtClean="0"/>
              <a:t>where children </a:t>
            </a:r>
            <a:r>
              <a:rPr lang="en-GB" sz="1800" dirty="0"/>
              <a:t>routinely line up, play or spend a lot of time. </a:t>
            </a:r>
            <a:endParaRPr lang="en-GB" sz="1800" dirty="0" smtClean="0"/>
          </a:p>
          <a:p>
            <a:r>
              <a:rPr lang="en-GB" sz="1800" dirty="0" smtClean="0"/>
              <a:t>Send </a:t>
            </a:r>
            <a:r>
              <a:rPr lang="en-GB" sz="1800" dirty="0"/>
              <a:t>printed copies home in the </a:t>
            </a:r>
            <a:r>
              <a:rPr lang="en-GB" sz="1800" dirty="0" smtClean="0"/>
              <a:t>book bag to </a:t>
            </a:r>
            <a:r>
              <a:rPr lang="en-GB" sz="1800" dirty="0"/>
              <a:t>inform parents </a:t>
            </a:r>
            <a:r>
              <a:rPr lang="en-GB" sz="1800" dirty="0" smtClean="0"/>
              <a:t>or carers and to enable </a:t>
            </a:r>
            <a:r>
              <a:rPr lang="en-GB" sz="1800" dirty="0"/>
              <a:t>extra </a:t>
            </a:r>
            <a:r>
              <a:rPr lang="en-GB" sz="1800" dirty="0" smtClean="0"/>
              <a:t>practice at </a:t>
            </a:r>
            <a:r>
              <a:rPr lang="en-GB" sz="1800" dirty="0"/>
              <a:t>home. </a:t>
            </a:r>
            <a:endParaRPr lang="en-GB" sz="1800" dirty="0" smtClean="0"/>
          </a:p>
          <a:p>
            <a:r>
              <a:rPr lang="en-GB" sz="1800" dirty="0" smtClean="0"/>
              <a:t>Both </a:t>
            </a:r>
            <a:r>
              <a:rPr lang="en-GB" sz="1800" dirty="0"/>
              <a:t>learners and supporting adults can tick paper versions </a:t>
            </a:r>
            <a:r>
              <a:rPr lang="en-GB" sz="1800" dirty="0" smtClean="0"/>
              <a:t>and circle any code not known confidently.</a:t>
            </a:r>
            <a:endParaRPr lang="en-GB" sz="1800" dirty="0"/>
          </a:p>
        </p:txBody>
      </p:sp>
      <p:sp>
        <p:nvSpPr>
          <p:cNvPr id="6" name="Rectangle 5"/>
          <p:cNvSpPr/>
          <p:nvPr/>
        </p:nvSpPr>
        <p:spPr>
          <a:xfrm>
            <a:off x="683568" y="4725144"/>
            <a:ext cx="412845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a:t>Use the posters as liberally as possible to encourage ‘little and often’ practice. </a:t>
            </a:r>
          </a:p>
        </p:txBody>
      </p:sp>
    </p:spTree>
    <p:extLst>
      <p:ext uri="{BB962C8B-B14F-4D97-AF65-F5344CB8AC3E}">
        <p14:creationId xmlns:p14="http://schemas.microsoft.com/office/powerpoint/2010/main" val="3313415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Word Posters</a:t>
            </a:r>
            <a:endParaRPr lang="en-GB" b="1" dirty="0"/>
          </a:p>
        </p:txBody>
      </p:sp>
      <p:sp>
        <p:nvSpPr>
          <p:cNvPr id="3" name="Content Placeholder 2"/>
          <p:cNvSpPr>
            <a:spLocks noGrp="1"/>
          </p:cNvSpPr>
          <p:nvPr>
            <p:ph sz="half" idx="1"/>
          </p:nvPr>
        </p:nvSpPr>
        <p:spPr>
          <a:xfrm>
            <a:off x="827584" y="1628801"/>
            <a:ext cx="7427168" cy="1008111"/>
          </a:xfrm>
        </p:spPr>
        <p:style>
          <a:lnRef idx="2">
            <a:schemeClr val="accent5"/>
          </a:lnRef>
          <a:fillRef idx="1">
            <a:schemeClr val="lt1"/>
          </a:fillRef>
          <a:effectRef idx="0">
            <a:schemeClr val="accent5"/>
          </a:effectRef>
          <a:fontRef idx="minor">
            <a:schemeClr val="dk1"/>
          </a:fontRef>
        </p:style>
        <p:txBody>
          <a:bodyPr>
            <a:normAutofit fontScale="92500"/>
          </a:bodyPr>
          <a:lstStyle/>
          <a:p>
            <a:pPr marL="0" indent="0" algn="ctr">
              <a:buNone/>
            </a:pPr>
            <a:r>
              <a:rPr lang="en-GB" b="1" dirty="0" smtClean="0"/>
              <a:t>Word Posters provide examples of word groupings or tricky words presented in different ways.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17" t="14830" r="21301" b="5691"/>
          <a:stretch/>
        </p:blipFill>
        <p:spPr bwMode="auto">
          <a:xfrm>
            <a:off x="899592" y="3212974"/>
            <a:ext cx="3456384" cy="2405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04" t="14813" r="13090" b="6901"/>
          <a:stretch/>
        </p:blipFill>
        <p:spPr bwMode="auto">
          <a:xfrm>
            <a:off x="4729704" y="3212975"/>
            <a:ext cx="3525048" cy="2405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32425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926886" y="373000"/>
            <a:ext cx="3727510" cy="1374721"/>
          </a:xfrm>
        </p:spPr>
        <p:style>
          <a:lnRef idx="2">
            <a:schemeClr val="accent5"/>
          </a:lnRef>
          <a:fillRef idx="1">
            <a:schemeClr val="lt1"/>
          </a:fillRef>
          <a:effectRef idx="0">
            <a:schemeClr val="accent5"/>
          </a:effectRef>
          <a:fontRef idx="minor">
            <a:schemeClr val="dk1"/>
          </a:fontRef>
        </p:style>
        <p:txBody>
          <a:bodyPr>
            <a:normAutofit fontScale="62500" lnSpcReduction="20000"/>
          </a:bodyPr>
          <a:lstStyle/>
          <a:p>
            <a:pPr marL="0" indent="0" algn="ctr">
              <a:buNone/>
            </a:pPr>
            <a:r>
              <a:rPr lang="en-GB" b="1" dirty="0" smtClean="0"/>
              <a:t>Cumulative </a:t>
            </a:r>
            <a:r>
              <a:rPr lang="en-GB" b="1" dirty="0"/>
              <a:t>Alphabetic </a:t>
            </a:r>
            <a:r>
              <a:rPr lang="en-GB" b="1" dirty="0" smtClean="0"/>
              <a:t>Code</a:t>
            </a:r>
          </a:p>
          <a:p>
            <a:pPr marL="0" indent="0">
              <a:buNone/>
            </a:pPr>
            <a:r>
              <a:rPr lang="en-GB" sz="2600" dirty="0" smtClean="0"/>
              <a:t>Chart found in the inside cover of each </a:t>
            </a:r>
            <a:br>
              <a:rPr lang="en-GB" sz="2600" dirty="0" smtClean="0"/>
            </a:br>
            <a:r>
              <a:rPr lang="en-GB" sz="2600" dirty="0" smtClean="0"/>
              <a:t>Pupil Book includes the letters/s-sound correspondences covered in the current </a:t>
            </a:r>
            <a:br>
              <a:rPr lang="en-GB" sz="2600" dirty="0" smtClean="0"/>
            </a:br>
            <a:r>
              <a:rPr lang="en-GB" sz="2600" dirty="0" smtClean="0"/>
              <a:t>and previous books – plus some additional correspondences added in steps.</a:t>
            </a:r>
            <a:endParaRPr lang="en-GB" sz="2600" dirty="0"/>
          </a:p>
          <a:p>
            <a:endParaRPr lang="en-GB" dirty="0"/>
          </a:p>
        </p:txBody>
      </p:sp>
      <p:sp>
        <p:nvSpPr>
          <p:cNvPr id="8" name="Content Placeholder 7"/>
          <p:cNvSpPr>
            <a:spLocks noGrp="1"/>
          </p:cNvSpPr>
          <p:nvPr>
            <p:ph sz="half" idx="2"/>
          </p:nvPr>
        </p:nvSpPr>
        <p:spPr>
          <a:xfrm>
            <a:off x="5724128" y="326087"/>
            <a:ext cx="2880320" cy="1806769"/>
          </a:xfrm>
        </p:spPr>
        <p:style>
          <a:lnRef idx="2">
            <a:schemeClr val="accent5"/>
          </a:lnRef>
          <a:fillRef idx="1">
            <a:schemeClr val="lt1"/>
          </a:fillRef>
          <a:effectRef idx="0">
            <a:schemeClr val="accent5"/>
          </a:effectRef>
          <a:fontRef idx="minor">
            <a:schemeClr val="dk1"/>
          </a:fontRef>
        </p:style>
        <p:txBody>
          <a:bodyPr>
            <a:normAutofit fontScale="62500" lnSpcReduction="20000"/>
          </a:bodyPr>
          <a:lstStyle/>
          <a:p>
            <a:pPr marL="0" indent="0" algn="ctr">
              <a:buNone/>
            </a:pPr>
            <a:r>
              <a:rPr lang="en-GB" b="1" dirty="0" err="1" smtClean="0"/>
              <a:t>Tabletop</a:t>
            </a:r>
            <a:r>
              <a:rPr lang="en-GB" b="1" dirty="0" smtClean="0"/>
              <a:t> Alphabet</a:t>
            </a:r>
          </a:p>
          <a:p>
            <a:pPr marL="0" indent="0">
              <a:buNone/>
            </a:pPr>
            <a:r>
              <a:rPr lang="en-GB" sz="2600" dirty="0"/>
              <a:t>Print </a:t>
            </a:r>
            <a:r>
              <a:rPr lang="en-GB" sz="2600" dirty="0" smtClean="0"/>
              <a:t>and </a:t>
            </a:r>
            <a:r>
              <a:rPr lang="en-GB" sz="2600" dirty="0"/>
              <a:t>laminate copies </a:t>
            </a:r>
            <a:r>
              <a:rPr lang="en-GB" sz="2600" dirty="0" smtClean="0"/>
              <a:t>to </a:t>
            </a:r>
            <a:r>
              <a:rPr lang="en-GB" sz="2600" dirty="0"/>
              <a:t>support pupils who are still unsure </a:t>
            </a:r>
            <a:r>
              <a:rPr lang="en-GB" sz="2600" dirty="0" smtClean="0"/>
              <a:t>of the </a:t>
            </a:r>
            <a:r>
              <a:rPr lang="en-GB" sz="2600" dirty="0"/>
              <a:t>letter formation of any letter shapes, the matching of capital letter and lower case letter shapes, </a:t>
            </a:r>
            <a:r>
              <a:rPr lang="en-GB" sz="2600" dirty="0" smtClean="0"/>
              <a:t>and who </a:t>
            </a:r>
            <a:r>
              <a:rPr lang="en-GB" sz="2600" dirty="0"/>
              <a:t>are unsure of the alphabetical order. </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366" t="14813" r="39186" b="7009"/>
          <a:stretch/>
        </p:blipFill>
        <p:spPr bwMode="auto">
          <a:xfrm>
            <a:off x="6300192" y="2329386"/>
            <a:ext cx="1932833" cy="2664296"/>
          </a:xfrm>
          <a:prstGeom prst="rect">
            <a:avLst/>
          </a:prstGeom>
          <a:noFill/>
          <a:ln>
            <a:noFill/>
          </a:ln>
          <a:effectLst>
            <a:outerShdw blurRad="50800" dist="50800" dir="5400000" algn="ctr" rotWithShape="0">
              <a:schemeClr val="bg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066" y="3506135"/>
            <a:ext cx="2152657" cy="1470190"/>
          </a:xfrm>
          <a:prstGeom prst="rect">
            <a:avLst/>
          </a:prstGeom>
          <a:ln>
            <a:solidFill>
              <a:schemeClr val="accent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067" y="2004768"/>
            <a:ext cx="2152657" cy="1492417"/>
          </a:xfrm>
          <a:prstGeom prst="rect">
            <a:avLst/>
          </a:prstGeom>
          <a:ln>
            <a:solidFill>
              <a:schemeClr val="accent1"/>
            </a:solidFill>
          </a:ln>
        </p:spPr>
      </p:pic>
      <p:pic>
        <p:nvPicPr>
          <p:cNvPr id="14"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14" y="1972856"/>
            <a:ext cx="1645431" cy="2310825"/>
          </a:xfrm>
          <a:prstGeom prst="rect">
            <a:avLst/>
          </a:prstGeom>
          <a:effectLst>
            <a:outerShdw blurRad="50800" dist="50800" dir="5400000" algn="ctr" rotWithShape="0">
              <a:schemeClr val="bg1">
                <a:lumMod val="50000"/>
              </a:scheme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88" y="3497185"/>
            <a:ext cx="1630759" cy="2303386"/>
          </a:xfrm>
          <a:prstGeom prst="rect">
            <a:avLst/>
          </a:prstGeom>
          <a:ln>
            <a:solidFill>
              <a:schemeClr val="accent1"/>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4481" y="4011278"/>
            <a:ext cx="1640897" cy="2294436"/>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331157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188640"/>
            <a:ext cx="8229600" cy="836712"/>
          </a:xfrm>
        </p:spPr>
        <p:txBody>
          <a:bodyPr>
            <a:normAutofit/>
          </a:bodyPr>
          <a:lstStyle/>
          <a:p>
            <a:r>
              <a:rPr lang="en-GB" b="1" dirty="0" smtClean="0"/>
              <a:t>Session One</a:t>
            </a:r>
            <a:endParaRPr lang="en-GB" b="1" dirty="0"/>
          </a:p>
        </p:txBody>
      </p:sp>
      <p:graphicFrame>
        <p:nvGraphicFramePr>
          <p:cNvPr id="8" name="Table 7"/>
          <p:cNvGraphicFramePr>
            <a:graphicFrameLocks noGrp="1"/>
          </p:cNvGraphicFramePr>
          <p:nvPr>
            <p:extLst>
              <p:ext uri="{D42A27DB-BD31-4B8C-83A1-F6EECF244321}">
                <p14:modId xmlns:p14="http://schemas.microsoft.com/office/powerpoint/2010/main" val="1155044632"/>
              </p:ext>
            </p:extLst>
          </p:nvPr>
        </p:nvGraphicFramePr>
        <p:xfrm>
          <a:off x="323528" y="1052736"/>
          <a:ext cx="8568952" cy="5544616"/>
        </p:xfrm>
        <a:graphic>
          <a:graphicData uri="http://schemas.openxmlformats.org/drawingml/2006/table">
            <a:tbl>
              <a:tblPr bandRow="1">
                <a:tableStyleId>{93296810-A885-4BE3-A3E7-6D5BEEA58F35}</a:tableStyleId>
              </a:tblPr>
              <a:tblGrid>
                <a:gridCol w="2490123"/>
                <a:gridCol w="6078829"/>
              </a:tblGrid>
              <a:tr h="884734">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GB" sz="1600" b="1" dirty="0" smtClean="0"/>
                        <a:t>1. Teacher-led, whole class interactive: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rgbClr val="0070C0"/>
                          </a:solidFill>
                        </a:rPr>
                        <a:t>(6:24 to 6:56 of film)</a:t>
                      </a:r>
                      <a:endParaRPr lang="en-GB" sz="1600" b="1"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‘revisit and review’ with </a:t>
                      </a:r>
                      <a:r>
                        <a:rPr lang="en-GB" sz="1600" b="1" dirty="0" smtClean="0">
                          <a:solidFill>
                            <a:srgbClr val="FF0000"/>
                          </a:solidFill>
                        </a:rPr>
                        <a:t>Frieze Cards</a:t>
                      </a:r>
                      <a:r>
                        <a:rPr lang="en-GB" sz="1600" dirty="0" smtClean="0"/>
                        <a:t> on screen or hard copy</a:t>
                      </a:r>
                      <a:endParaRPr lang="en-GB" sz="1600" dirty="0"/>
                    </a:p>
                  </a:txBody>
                  <a:tcPr/>
                </a:tc>
              </a:tr>
              <a:tr h="1105917">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GB" sz="1600" b="1" dirty="0" smtClean="0"/>
                        <a:t>2. Individual pupil revision: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70C0"/>
                          </a:solidFill>
                        </a:rPr>
                        <a:t>(6:56 to 8:32 of film)</a:t>
                      </a:r>
                    </a:p>
                    <a:p>
                      <a:pPr algn="ctr"/>
                      <a:endParaRPr lang="en-GB" sz="1600" b="1" dirty="0"/>
                    </a:p>
                  </a:txBody>
                  <a:tcPr/>
                </a:tc>
                <a:tc>
                  <a:txBody>
                    <a:bodyPr/>
                    <a:lstStyle/>
                    <a:p>
                      <a:pPr marL="285750" indent="-285750" algn="l">
                        <a:buFont typeface="Arial" panose="020B0604020202020204" pitchFamily="34" charset="0"/>
                        <a:buChar char="•"/>
                      </a:pPr>
                      <a:r>
                        <a:rPr lang="en-GB" sz="1600" b="1" dirty="0" smtClean="0">
                          <a:solidFill>
                            <a:srgbClr val="FF0000"/>
                          </a:solidFill>
                        </a:rPr>
                        <a:t>Say the Sounds </a:t>
                      </a:r>
                      <a:r>
                        <a:rPr lang="en-GB" sz="1600" dirty="0" smtClean="0"/>
                        <a:t>page (Book 3 onwards)</a:t>
                      </a:r>
                    </a:p>
                    <a:p>
                      <a:pPr marL="285750" indent="-285750" algn="l">
                        <a:buFont typeface="Arial" panose="020B0604020202020204" pitchFamily="34" charset="0"/>
                        <a:buChar char="•"/>
                      </a:pPr>
                      <a:r>
                        <a:rPr lang="en-GB" sz="1600" dirty="0" smtClean="0"/>
                        <a:t>Work bank from previous </a:t>
                      </a:r>
                      <a:r>
                        <a:rPr lang="en-GB" sz="1600" b="1" dirty="0" smtClean="0">
                          <a:solidFill>
                            <a:srgbClr val="FF0000"/>
                          </a:solidFill>
                        </a:rPr>
                        <a:t>Multi-skills Activities </a:t>
                      </a:r>
                      <a:r>
                        <a:rPr lang="en-GB" sz="1600" dirty="0" smtClean="0"/>
                        <a:t>page</a:t>
                      </a:r>
                    </a:p>
                    <a:p>
                      <a:pPr marL="1371600" lvl="3" indent="0" algn="l">
                        <a:buFont typeface="Arial" panose="020B0604020202020204" pitchFamily="34" charset="0"/>
                        <a:buNone/>
                      </a:pPr>
                      <a:r>
                        <a:rPr lang="en-GB" sz="1600" i="1" dirty="0" smtClean="0"/>
                        <a:t>and/or</a:t>
                      </a:r>
                    </a:p>
                    <a:p>
                      <a:pPr marL="285750" indent="-285750" algn="l">
                        <a:buFont typeface="Arial" panose="020B0604020202020204" pitchFamily="34" charset="0"/>
                        <a:buChar char="•"/>
                      </a:pPr>
                      <a:r>
                        <a:rPr lang="en-GB" sz="1600" dirty="0" smtClean="0"/>
                        <a:t>Previous </a:t>
                      </a:r>
                      <a:r>
                        <a:rPr lang="en-GB" sz="1600" b="1" dirty="0" smtClean="0">
                          <a:solidFill>
                            <a:srgbClr val="FF0000"/>
                          </a:solidFill>
                        </a:rPr>
                        <a:t>Mini Story</a:t>
                      </a:r>
                      <a:endParaRPr lang="en-GB" sz="1600" b="1" dirty="0">
                        <a:solidFill>
                          <a:srgbClr val="FF0000"/>
                        </a:solidFill>
                      </a:endParaRPr>
                    </a:p>
                  </a:txBody>
                  <a:tcPr/>
                </a:tc>
              </a:tr>
              <a:tr h="1389277">
                <a:tc>
                  <a:txBody>
                    <a:bodyPr/>
                    <a:lstStyle/>
                    <a:p>
                      <a:pPr algn="ctr"/>
                      <a:r>
                        <a:rPr lang="en-GB" sz="1600" b="1" dirty="0" smtClean="0"/>
                        <a:t>3. Teacher led introduction of the new or focus letter/s-sound correspondence:</a:t>
                      </a:r>
                    </a:p>
                    <a:p>
                      <a:pPr algn="ctr"/>
                      <a:r>
                        <a:rPr lang="en-GB" sz="1600" b="0" dirty="0" smtClean="0">
                          <a:solidFill>
                            <a:srgbClr val="0070C0"/>
                          </a:solidFill>
                        </a:rPr>
                        <a:t>(8:32</a:t>
                      </a:r>
                      <a:r>
                        <a:rPr lang="en-GB" sz="1600" b="0" baseline="0" dirty="0" smtClean="0">
                          <a:solidFill>
                            <a:srgbClr val="0070C0"/>
                          </a:solidFill>
                        </a:rPr>
                        <a:t> to 11:33 of film)</a:t>
                      </a:r>
                      <a:endParaRPr lang="en-GB" sz="1600" b="0" dirty="0">
                        <a:solidFill>
                          <a:srgbClr val="0070C0"/>
                        </a:solidFill>
                      </a:endParaRPr>
                    </a:p>
                  </a:txBody>
                  <a:tcPr/>
                </a:tc>
                <a:tc>
                  <a:txBody>
                    <a:bodyPr/>
                    <a:lstStyle/>
                    <a:p>
                      <a:pPr marL="285750" indent="-285750" algn="l">
                        <a:buFont typeface="Arial" panose="020B0604020202020204" pitchFamily="34" charset="0"/>
                        <a:buChar char="•"/>
                      </a:pPr>
                      <a:r>
                        <a:rPr lang="en-GB" sz="1600" b="1" dirty="0" smtClean="0">
                          <a:solidFill>
                            <a:srgbClr val="FF0000"/>
                          </a:solidFill>
                        </a:rPr>
                        <a:t>Frieze</a:t>
                      </a:r>
                      <a:r>
                        <a:rPr lang="en-GB" sz="1600" baseline="0" dirty="0" smtClean="0">
                          <a:solidFill>
                            <a:srgbClr val="FF0000"/>
                          </a:solidFill>
                        </a:rPr>
                        <a:t> </a:t>
                      </a:r>
                      <a:r>
                        <a:rPr lang="en-GB" sz="1600" b="1" baseline="0" dirty="0" smtClean="0">
                          <a:solidFill>
                            <a:srgbClr val="FF0000"/>
                          </a:solidFill>
                        </a:rPr>
                        <a:t>card</a:t>
                      </a:r>
                      <a:r>
                        <a:rPr lang="en-GB" sz="1600" baseline="0" dirty="0" smtClean="0">
                          <a:solidFill>
                            <a:srgbClr val="FF0000"/>
                          </a:solidFill>
                        </a:rPr>
                        <a:t> </a:t>
                      </a:r>
                      <a:r>
                        <a:rPr lang="en-GB" sz="1600" baseline="0" dirty="0" smtClean="0"/>
                        <a:t>on screen or hard copy</a:t>
                      </a:r>
                    </a:p>
                    <a:p>
                      <a:pPr marL="285750" indent="-285750" algn="l">
                        <a:buFont typeface="Arial" panose="020B0604020202020204" pitchFamily="34" charset="0"/>
                        <a:buChar char="•"/>
                      </a:pPr>
                      <a:r>
                        <a:rPr lang="en-GB" sz="1600" baseline="0" dirty="0" smtClean="0"/>
                        <a:t>Model the ‘decoding’ reading routine</a:t>
                      </a:r>
                    </a:p>
                    <a:p>
                      <a:pPr marL="285750" indent="-285750" algn="l">
                        <a:buFont typeface="Arial" panose="020B0604020202020204" pitchFamily="34" charset="0"/>
                        <a:buChar char="•"/>
                      </a:pPr>
                      <a:r>
                        <a:rPr lang="en-GB" sz="1600" baseline="0" dirty="0" smtClean="0"/>
                        <a:t>Model the ‘encoding’ spelling routine (with handwriting)</a:t>
                      </a:r>
                    </a:p>
                    <a:p>
                      <a:pPr marL="285750" indent="-285750" algn="l">
                        <a:buFont typeface="Arial" panose="020B0604020202020204" pitchFamily="34" charset="0"/>
                        <a:buChar char="•"/>
                      </a:pPr>
                      <a:r>
                        <a:rPr lang="en-GB" sz="1600" baseline="0" dirty="0" smtClean="0"/>
                        <a:t>Clarify the picture-words for the ‘phonemic awareness puzzle’ </a:t>
                      </a:r>
                      <a:br>
                        <a:rPr lang="en-GB" sz="1600" baseline="0" dirty="0" smtClean="0"/>
                      </a:br>
                      <a:r>
                        <a:rPr lang="en-GB" sz="1600" baseline="0" dirty="0" smtClean="0"/>
                        <a:t>of the new </a:t>
                      </a:r>
                      <a:r>
                        <a:rPr lang="en-GB" sz="1600" b="1" baseline="0" dirty="0" smtClean="0">
                          <a:solidFill>
                            <a:srgbClr val="FF0000"/>
                          </a:solidFill>
                        </a:rPr>
                        <a:t>Multi-skills Activities </a:t>
                      </a:r>
                      <a:r>
                        <a:rPr lang="en-GB" sz="1600" baseline="0" dirty="0" smtClean="0"/>
                        <a:t>page</a:t>
                      </a:r>
                    </a:p>
                  </a:txBody>
                  <a:tcPr/>
                </a:tc>
              </a:tr>
              <a:tr h="2164688">
                <a:tc>
                  <a:txBody>
                    <a:bodyPr/>
                    <a:lstStyle/>
                    <a:p>
                      <a:pPr algn="ctr"/>
                      <a:r>
                        <a:rPr lang="en-GB" sz="1600" b="1" dirty="0" smtClean="0"/>
                        <a:t>4. Individual pupil practice at code and word level:</a:t>
                      </a:r>
                    </a:p>
                    <a:p>
                      <a:pPr algn="ctr"/>
                      <a:r>
                        <a:rPr lang="en-GB" sz="1600" b="0" dirty="0" smtClean="0">
                          <a:solidFill>
                            <a:srgbClr val="0070C0"/>
                          </a:solidFill>
                        </a:rPr>
                        <a:t>(11:33 to 12:14 of film)</a:t>
                      </a:r>
                      <a:endParaRPr lang="en-GB" sz="1600" b="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i="1" dirty="0" smtClean="0"/>
                        <a:t>Independently at first</a:t>
                      </a:r>
                      <a:r>
                        <a:rPr lang="en-GB" sz="1600" b="1" i="1" baseline="0" dirty="0" smtClean="0"/>
                        <a:t> </a:t>
                      </a:r>
                      <a:r>
                        <a:rPr lang="en-GB" sz="1600" baseline="0" dirty="0" smtClean="0"/>
                        <a:t>- c</a:t>
                      </a:r>
                      <a:r>
                        <a:rPr lang="en-GB" sz="1600" dirty="0" smtClean="0"/>
                        <a:t>omplete new Multi-skills Activities page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i="1" dirty="0" smtClean="0"/>
                        <a:t>Teacher together with pupils </a:t>
                      </a:r>
                      <a:r>
                        <a:rPr lang="en-GB" sz="1600" dirty="0" smtClean="0"/>
                        <a:t>– repeat all words in word bank: </a:t>
                      </a:r>
                      <a:br>
                        <a:rPr lang="en-GB" sz="1600" dirty="0" smtClean="0"/>
                      </a:br>
                      <a:r>
                        <a:rPr lang="en-GB" sz="1600" dirty="0" smtClean="0"/>
                        <a:t>1) sound and blend, 2) say</a:t>
                      </a:r>
                      <a:r>
                        <a:rPr lang="en-GB" sz="1600" baseline="0" dirty="0" smtClean="0"/>
                        <a:t> whole words.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i="1" baseline="0" dirty="0" smtClean="0"/>
                        <a:t>Teacher together with pupils </a:t>
                      </a:r>
                      <a:r>
                        <a:rPr lang="en-GB" sz="1600" baseline="0" dirty="0" smtClean="0"/>
                        <a:t>– select words from bank to teach new vocabulary and note homophones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i="1" baseline="0" dirty="0" smtClean="0"/>
                        <a:t>Teacher led </a:t>
                      </a:r>
                      <a:r>
                        <a:rPr lang="en-GB" sz="1600" baseline="0" dirty="0" smtClean="0"/>
                        <a:t>– teacher says aloud some words from word bank for the spelling routine. Pupils write spellings in exercise books (check all spellings at the time and also check for correct letter formation).</a:t>
                      </a:r>
                      <a:endParaRPr lang="en-GB" sz="1600" dirty="0"/>
                    </a:p>
                  </a:txBody>
                  <a:tcPr/>
                </a:tc>
              </a:tr>
            </a:tbl>
          </a:graphicData>
        </a:graphic>
      </p:graphicFrame>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188640"/>
            <a:ext cx="2018968" cy="1392993"/>
          </a:xfrm>
          <a:prstGeom prst="rect">
            <a:avLst/>
          </a:prstGeom>
        </p:spPr>
      </p:pic>
    </p:spTree>
    <p:extLst>
      <p:ext uri="{BB962C8B-B14F-4D97-AF65-F5344CB8AC3E}">
        <p14:creationId xmlns:p14="http://schemas.microsoft.com/office/powerpoint/2010/main" val="1321918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7A81FF"/>
                </a:solidFill>
              </a:rPr>
              <a:t/>
            </a:r>
            <a:br>
              <a:rPr lang="en-US" b="1" dirty="0" smtClean="0">
                <a:solidFill>
                  <a:srgbClr val="7A81FF"/>
                </a:solidFill>
              </a:rPr>
            </a:br>
            <a:r>
              <a:rPr lang="en-US" b="1" dirty="0" smtClean="0"/>
              <a:t>Systematic Synthetic Phonics: </a:t>
            </a:r>
            <a:br>
              <a:rPr lang="en-US" b="1" dirty="0" smtClean="0"/>
            </a:br>
            <a:r>
              <a:rPr lang="en-US" sz="3600" b="1" dirty="0" smtClean="0"/>
              <a:t>Nine Pupil Books and Nine Teacher Books</a:t>
            </a:r>
            <a:br>
              <a:rPr lang="en-US" sz="3600" b="1" dirty="0" smtClean="0"/>
            </a:br>
            <a:endParaRPr lang="en-US" sz="3600" b="1" dirty="0"/>
          </a:p>
        </p:txBody>
      </p:sp>
      <p:pic>
        <p:nvPicPr>
          <p:cNvPr id="5"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6828" y="1926895"/>
            <a:ext cx="994410" cy="139653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604" y="1916307"/>
            <a:ext cx="970697" cy="13660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3359" y="1921395"/>
            <a:ext cx="967297" cy="136097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35" y="1918851"/>
            <a:ext cx="965240" cy="136097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8359" y="1912042"/>
            <a:ext cx="969774" cy="13745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2881" y="3819794"/>
            <a:ext cx="956256" cy="134522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6060" y="3819794"/>
            <a:ext cx="969782" cy="136606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3601" y="3819794"/>
            <a:ext cx="954704" cy="1345229"/>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0275" y="3788230"/>
            <a:ext cx="977361" cy="1380035"/>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277" y="2296637"/>
            <a:ext cx="958946" cy="1405834"/>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63789" y="2295112"/>
            <a:ext cx="970697" cy="139874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65059" y="2296329"/>
            <a:ext cx="969298" cy="1405834"/>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67890" y="2289233"/>
            <a:ext cx="968360" cy="1398741"/>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42838" y="2277826"/>
            <a:ext cx="972512" cy="1410497"/>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9839" y="4171670"/>
            <a:ext cx="956256" cy="1379215"/>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2035" y="4156103"/>
            <a:ext cx="969782" cy="1398724"/>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29576" y="4187710"/>
            <a:ext cx="954704" cy="1367117"/>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27234" y="4151323"/>
            <a:ext cx="977361" cy="1399562"/>
          </a:xfrm>
          <a:prstGeom prst="rect">
            <a:avLst/>
          </a:prstGeom>
        </p:spPr>
      </p:pic>
      <p:sp>
        <p:nvSpPr>
          <p:cNvPr id="21" name="Content Placeholder 2"/>
          <p:cNvSpPr txBox="1">
            <a:spLocks/>
          </p:cNvSpPr>
          <p:nvPr/>
        </p:nvSpPr>
        <p:spPr>
          <a:xfrm>
            <a:off x="2271604" y="5680646"/>
            <a:ext cx="4820675" cy="8189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None/>
            </a:pPr>
            <a:r>
              <a:rPr lang="en-GB" sz="1600" dirty="0" smtClean="0"/>
              <a:t>NNPS Starter Kit includes 9 Pupil Books X 6 (54 books), </a:t>
            </a:r>
            <a:br>
              <a:rPr lang="en-GB" sz="1600" dirty="0" smtClean="0"/>
            </a:br>
            <a:r>
              <a:rPr lang="en-GB" sz="1600" dirty="0" smtClean="0"/>
              <a:t>9 Teacher Books, 6 </a:t>
            </a:r>
            <a:r>
              <a:rPr lang="en-GB" sz="1600" dirty="0" err="1"/>
              <a:t>tabletop</a:t>
            </a:r>
            <a:r>
              <a:rPr lang="en-GB" sz="1600" dirty="0"/>
              <a:t> Alphabetic Code </a:t>
            </a:r>
            <a:r>
              <a:rPr lang="en-GB" sz="1600" dirty="0" smtClean="0"/>
              <a:t>Charts plus a USB Stick with additional resources and video footage</a:t>
            </a:r>
            <a:endParaRPr lang="en-GB" sz="1600" dirty="0"/>
          </a:p>
        </p:txBody>
      </p:sp>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179" y="5779739"/>
            <a:ext cx="1365829" cy="586030"/>
          </a:xfrm>
          <a:prstGeom prst="rect">
            <a:avLst/>
          </a:prstGeom>
        </p:spPr>
      </p:pic>
      <p:pic>
        <p:nvPicPr>
          <p:cNvPr id="23" name="Content Placeholder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9154" y="5652056"/>
            <a:ext cx="1379859" cy="905142"/>
          </a:xfrm>
          <a:prstGeom prst="rect">
            <a:avLst/>
          </a:prstGeom>
        </p:spPr>
      </p:pic>
    </p:spTree>
    <p:extLst>
      <p:ext uri="{BB962C8B-B14F-4D97-AF65-F5344CB8AC3E}">
        <p14:creationId xmlns:p14="http://schemas.microsoft.com/office/powerpoint/2010/main" val="1326425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1. Revisit and Review: </a:t>
            </a:r>
            <a:r>
              <a:rPr lang="en-GB" b="1" dirty="0" smtClean="0">
                <a:solidFill>
                  <a:srgbClr val="FF0000"/>
                </a:solidFill>
              </a:rPr>
              <a:t>Frieze Cards</a:t>
            </a:r>
            <a:endParaRPr lang="en-GB" b="1" dirty="0">
              <a:solidFill>
                <a:srgbClr val="FF0000"/>
              </a:solidFill>
            </a:endParaRPr>
          </a:p>
        </p:txBody>
      </p:sp>
      <p:sp>
        <p:nvSpPr>
          <p:cNvPr id="7" name="TextBox 6"/>
          <p:cNvSpPr txBox="1"/>
          <p:nvPr/>
        </p:nvSpPr>
        <p:spPr>
          <a:xfrm>
            <a:off x="1877546" y="5229200"/>
            <a:ext cx="538890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As each letter/s-sound is covered, build up the Frieze </a:t>
            </a:r>
            <a:r>
              <a:rPr lang="en-GB" b="1" dirty="0"/>
              <a:t>C</a:t>
            </a:r>
            <a:r>
              <a:rPr lang="en-GB" b="1" dirty="0" smtClean="0"/>
              <a:t>ards used in the revisit and review part of the lesson.</a:t>
            </a:r>
            <a:endParaRPr lang="en-GB" b="1"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556791"/>
            <a:ext cx="2088232" cy="1462657"/>
          </a:xfrm>
          <a:effectLst>
            <a:outerShdw blurRad="50800" dist="50800" dir="5400000" algn="ctr" rotWithShape="0">
              <a:schemeClr val="bg1">
                <a:lumMod val="50000"/>
              </a:scheme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556791"/>
            <a:ext cx="2088232" cy="1462657"/>
          </a:xfrm>
          <a:prstGeom prst="rect">
            <a:avLst/>
          </a:prstGeom>
          <a:effectLst>
            <a:outerShdw blurRad="50800" dist="50800" dir="5400000" algn="ctr" rotWithShape="0">
              <a:schemeClr val="bg1">
                <a:lumMod val="50000"/>
              </a:scheme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59" y="1556791"/>
            <a:ext cx="2076795" cy="1462657"/>
          </a:xfrm>
          <a:prstGeom prst="rect">
            <a:avLst/>
          </a:prstGeom>
          <a:effectLst>
            <a:outerShdw blurRad="50800" dist="50800" dir="5400000" algn="ctr" rotWithShape="0">
              <a:schemeClr val="bg1">
                <a:lumMod val="50000"/>
              </a:scheme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061" y="3284984"/>
            <a:ext cx="2080803" cy="1436675"/>
          </a:xfrm>
          <a:prstGeom prst="rect">
            <a:avLst/>
          </a:prstGeom>
          <a:effectLst>
            <a:outerShdw blurRad="50800" dist="50800" dir="5400000" algn="ctr" rotWithShape="0">
              <a:schemeClr val="bg1">
                <a:lumMod val="50000"/>
              </a:scheme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6" y="3284984"/>
            <a:ext cx="2088232" cy="1463854"/>
          </a:xfrm>
          <a:prstGeom prst="rect">
            <a:avLst/>
          </a:prstGeom>
          <a:effectLst>
            <a:outerShdw blurRad="50800" dist="50800" dir="5400000" algn="ctr" rotWithShape="0">
              <a:schemeClr val="bg1">
                <a:lumMod val="50000"/>
              </a:scheme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159" y="3284983"/>
            <a:ext cx="2076541" cy="1453877"/>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3795379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normAutofit fontScale="90000"/>
          </a:bodyPr>
          <a:lstStyle/>
          <a:p>
            <a:r>
              <a:rPr lang="en-GB" b="1" dirty="0" smtClean="0"/>
              <a:t>2. Revisit </a:t>
            </a:r>
            <a:r>
              <a:rPr lang="en-GB" b="1" dirty="0"/>
              <a:t>and Review: </a:t>
            </a:r>
            <a:r>
              <a:rPr lang="en-GB" b="1" dirty="0" smtClean="0">
                <a:solidFill>
                  <a:srgbClr val="FF0000"/>
                </a:solidFill>
              </a:rPr>
              <a:t>Say the Sounds</a:t>
            </a:r>
            <a:endParaRPr lang="en-GB" b="1" dirty="0">
              <a:solidFill>
                <a:srgbClr val="FF0000"/>
              </a:solidFill>
            </a:endParaRPr>
          </a:p>
        </p:txBody>
      </p:sp>
      <p:pic>
        <p:nvPicPr>
          <p:cNvPr id="4" name="Content Placeholder 3" descr="Say the Sounds Posters.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5544" t="17077" r="39437" b="2350"/>
          <a:stretch/>
        </p:blipFill>
        <p:spPr>
          <a:xfrm>
            <a:off x="683568" y="1254841"/>
            <a:ext cx="3069046" cy="4248472"/>
          </a:xfrm>
          <a:effectLst>
            <a:outerShdw blurRad="50800" dist="50800" dir="5400000" algn="ctr" rotWithShape="0">
              <a:schemeClr val="bg1">
                <a:lumMod val="50000"/>
              </a:schemeClr>
            </a:outerShdw>
          </a:effectLst>
        </p:spPr>
      </p:pic>
      <p:sp>
        <p:nvSpPr>
          <p:cNvPr id="6" name="TextBox 5"/>
          <p:cNvSpPr txBox="1"/>
          <p:nvPr/>
        </p:nvSpPr>
        <p:spPr>
          <a:xfrm>
            <a:off x="4100643" y="1254841"/>
            <a:ext cx="4320480"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Children tick the sounds they think they know and circle those they don’t know or are unsure about – </a:t>
            </a:r>
            <a:r>
              <a:rPr lang="en-GB" b="1" dirty="0" smtClean="0">
                <a:solidFill>
                  <a:srgbClr val="FF0000"/>
                </a:solidFill>
              </a:rPr>
              <a:t>from print to sound is a </a:t>
            </a:r>
            <a:r>
              <a:rPr lang="en-GB" b="1" i="1" dirty="0" smtClean="0">
                <a:solidFill>
                  <a:srgbClr val="FF0000"/>
                </a:solidFill>
              </a:rPr>
              <a:t>sub</a:t>
            </a:r>
            <a:r>
              <a:rPr lang="en-GB" b="1" dirty="0" smtClean="0">
                <a:solidFill>
                  <a:srgbClr val="FF0000"/>
                </a:solidFill>
              </a:rPr>
              <a:t>-skill of reading</a:t>
            </a:r>
            <a:r>
              <a:rPr lang="en-GB" b="1" dirty="0" smtClean="0"/>
              <a:t>.</a:t>
            </a:r>
          </a:p>
          <a:p>
            <a:endParaRPr lang="en-GB" b="1" dirty="0"/>
          </a:p>
          <a:p>
            <a:r>
              <a:rPr lang="en-GB" b="1" dirty="0" smtClean="0"/>
              <a:t>Children tick in pencil, adults tick in pen any sounds they’ve heard that are correct. This is ongoing informal monitoring. </a:t>
            </a:r>
          </a:p>
          <a:p>
            <a:endParaRPr lang="en-GB" b="1" dirty="0"/>
          </a:p>
          <a:p>
            <a:r>
              <a:rPr lang="en-GB" b="1" dirty="0" smtClean="0"/>
              <a:t>Write any letters or letter groups that children are unsure of in their personal exercise book.</a:t>
            </a:r>
            <a:endParaRPr lang="en-GB" b="1" dirty="0"/>
          </a:p>
        </p:txBody>
      </p:sp>
      <p:sp>
        <p:nvSpPr>
          <p:cNvPr id="7" name="TextBox 6"/>
          <p:cNvSpPr txBox="1"/>
          <p:nvPr/>
        </p:nvSpPr>
        <p:spPr>
          <a:xfrm>
            <a:off x="4123058" y="4903148"/>
            <a:ext cx="429806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a:t>Also – adult </a:t>
            </a:r>
            <a:r>
              <a:rPr lang="en-GB" b="1" dirty="0" smtClean="0"/>
              <a:t>can generate </a:t>
            </a:r>
            <a:r>
              <a:rPr lang="en-GB" b="1" dirty="0"/>
              <a:t>the sounds (“/k/ as in kit, /k/ as in duck”) and pupils point to correct grapheme on </a:t>
            </a:r>
            <a:r>
              <a:rPr lang="en-GB" b="1" dirty="0" smtClean="0"/>
              <a:t>their sheet  </a:t>
            </a:r>
            <a:r>
              <a:rPr lang="en-GB" b="1" dirty="0"/>
              <a:t>- </a:t>
            </a:r>
            <a:r>
              <a:rPr lang="en-GB" b="1" dirty="0">
                <a:solidFill>
                  <a:srgbClr val="FF0000"/>
                </a:solidFill>
              </a:rPr>
              <a:t>from sound to print is a </a:t>
            </a:r>
            <a:r>
              <a:rPr lang="en-GB" b="1" i="1" dirty="0">
                <a:solidFill>
                  <a:srgbClr val="FF0000"/>
                </a:solidFill>
              </a:rPr>
              <a:t>sub</a:t>
            </a:r>
            <a:r>
              <a:rPr lang="en-GB" b="1" dirty="0">
                <a:solidFill>
                  <a:srgbClr val="FF0000"/>
                </a:solidFill>
              </a:rPr>
              <a:t>-skill of spelling</a:t>
            </a:r>
            <a:r>
              <a:rPr lang="en-GB" b="1" dirty="0"/>
              <a:t>.</a:t>
            </a:r>
          </a:p>
        </p:txBody>
      </p:sp>
    </p:spTree>
    <p:extLst>
      <p:ext uri="{BB962C8B-B14F-4D97-AF65-F5344CB8AC3E}">
        <p14:creationId xmlns:p14="http://schemas.microsoft.com/office/powerpoint/2010/main" val="1331514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2. Revisit </a:t>
            </a:r>
            <a:r>
              <a:rPr lang="en-GB" b="1" dirty="0"/>
              <a:t>and Review</a:t>
            </a:r>
            <a:r>
              <a:rPr lang="en-GB" b="1" dirty="0" smtClean="0"/>
              <a:t>: Word Bank from </a:t>
            </a:r>
            <a:r>
              <a:rPr lang="en-GB" b="1" dirty="0" smtClean="0">
                <a:solidFill>
                  <a:srgbClr val="FF0000"/>
                </a:solidFill>
              </a:rPr>
              <a:t>Multi-skills Activities </a:t>
            </a:r>
            <a:r>
              <a:rPr lang="en-GB" b="1" dirty="0" smtClean="0"/>
              <a:t>page</a:t>
            </a:r>
            <a:endParaRPr lang="en-GB" dirty="0"/>
          </a:p>
        </p:txBody>
      </p:sp>
      <p:sp>
        <p:nvSpPr>
          <p:cNvPr id="5" name="Left Arrow 4"/>
          <p:cNvSpPr/>
          <p:nvPr/>
        </p:nvSpPr>
        <p:spPr>
          <a:xfrm>
            <a:off x="3995936" y="4149080"/>
            <a:ext cx="3384376" cy="12961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Cumulative word bank</a:t>
            </a:r>
            <a:endParaRPr lang="en-GB" dirty="0"/>
          </a:p>
        </p:txBody>
      </p:sp>
      <p:sp>
        <p:nvSpPr>
          <p:cNvPr id="6" name="TextBox 5"/>
          <p:cNvSpPr txBox="1"/>
          <p:nvPr/>
        </p:nvSpPr>
        <p:spPr>
          <a:xfrm>
            <a:off x="5004048" y="1700808"/>
            <a:ext cx="3456384" cy="230832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GB" b="1" dirty="0" smtClean="0"/>
              <a:t>Children independently work through the code and words from the </a:t>
            </a:r>
            <a:r>
              <a:rPr lang="en-GB" b="1" u="sng" dirty="0" smtClean="0"/>
              <a:t>previous</a:t>
            </a:r>
            <a:r>
              <a:rPr lang="en-GB" b="1" dirty="0" smtClean="0"/>
              <a:t> lesson. </a:t>
            </a:r>
          </a:p>
          <a:p>
            <a:pPr marL="285750" indent="-285750">
              <a:buFont typeface="Arial" panose="020B0604020202020204" pitchFamily="34" charset="0"/>
              <a:buChar char="•"/>
            </a:pPr>
            <a:r>
              <a:rPr lang="en-GB" b="1" dirty="0" smtClean="0"/>
              <a:t>Encourage them to sound out if unsure, or say the whole word if they recognise it.</a:t>
            </a:r>
          </a:p>
          <a:p>
            <a:pPr marL="285750" indent="-285750">
              <a:buFont typeface="Arial" panose="020B0604020202020204" pitchFamily="34" charset="0"/>
              <a:buChar char="•"/>
            </a:pPr>
            <a:r>
              <a:rPr lang="en-GB" b="1" dirty="0" smtClean="0"/>
              <a:t>Prompt children to explain the meanings of new words.</a:t>
            </a:r>
            <a:endParaRPr lang="en-GB"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556792"/>
            <a:ext cx="3204054" cy="4525963"/>
          </a:xfr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961915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2. Revisit </a:t>
            </a:r>
            <a:r>
              <a:rPr lang="en-GB" b="1" dirty="0"/>
              <a:t>and Review: </a:t>
            </a:r>
            <a:r>
              <a:rPr lang="en-GB" b="1" dirty="0" smtClean="0"/>
              <a:t/>
            </a:r>
            <a:br>
              <a:rPr lang="en-GB" b="1" dirty="0" smtClean="0"/>
            </a:br>
            <a:r>
              <a:rPr lang="en-GB" b="1" dirty="0" smtClean="0"/>
              <a:t>Previous </a:t>
            </a:r>
            <a:r>
              <a:rPr lang="en-GB" b="1" dirty="0" smtClean="0">
                <a:solidFill>
                  <a:srgbClr val="FF0000"/>
                </a:solidFill>
              </a:rPr>
              <a:t>Mini Story</a:t>
            </a:r>
            <a:endParaRPr lang="en-GB" dirty="0"/>
          </a:p>
        </p:txBody>
      </p:sp>
      <p:sp>
        <p:nvSpPr>
          <p:cNvPr id="3" name="TextBox 2"/>
          <p:cNvSpPr txBox="1"/>
          <p:nvPr/>
        </p:nvSpPr>
        <p:spPr>
          <a:xfrm>
            <a:off x="4788024" y="2549894"/>
            <a:ext cx="324036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Children independently read through the Mini Story covered in the </a:t>
            </a:r>
            <a:r>
              <a:rPr lang="en-GB" b="1" u="sng" dirty="0" smtClean="0"/>
              <a:t>previous</a:t>
            </a:r>
            <a:r>
              <a:rPr lang="en-GB" b="1" dirty="0" smtClean="0"/>
              <a:t> session to build confidence and fluency.</a:t>
            </a:r>
            <a:endParaRPr lang="en-GB"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772816"/>
            <a:ext cx="2864273" cy="4032448"/>
          </a:xfr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1991092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fontScale="90000"/>
          </a:bodyPr>
          <a:lstStyle/>
          <a:p>
            <a:r>
              <a:rPr lang="en-GB" b="1" dirty="0" smtClean="0"/>
              <a:t>3. and 4. Introduce new </a:t>
            </a:r>
            <a:br>
              <a:rPr lang="en-GB" b="1" dirty="0" smtClean="0"/>
            </a:br>
            <a:r>
              <a:rPr lang="en-GB" b="1" dirty="0" smtClean="0"/>
              <a:t>letter/s-sound correspondence and </a:t>
            </a:r>
            <a:r>
              <a:rPr lang="en-GB" b="1" dirty="0" smtClean="0">
                <a:solidFill>
                  <a:srgbClr val="FF0000"/>
                </a:solidFill>
              </a:rPr>
              <a:t>Multi-skills Activities</a:t>
            </a:r>
            <a:endParaRPr lang="en-GB" b="1" dirty="0">
              <a:solidFill>
                <a:srgbClr val="FF0000"/>
              </a:solidFill>
            </a:endParaRPr>
          </a:p>
        </p:txBody>
      </p:sp>
      <p:sp>
        <p:nvSpPr>
          <p:cNvPr id="5" name="TextBox 4"/>
          <p:cNvSpPr txBox="1"/>
          <p:nvPr/>
        </p:nvSpPr>
        <p:spPr>
          <a:xfrm>
            <a:off x="2915816" y="2132856"/>
            <a:ext cx="5472608" cy="424731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400" b="1" dirty="0" smtClean="0"/>
              <a:t>Follow the same routine each session</a:t>
            </a:r>
            <a:r>
              <a:rPr lang="en-GB" sz="2400" b="1" dirty="0"/>
              <a:t>:</a:t>
            </a:r>
            <a:endParaRPr lang="en-GB" sz="2400" b="1" dirty="0" smtClean="0"/>
          </a:p>
          <a:p>
            <a:r>
              <a:rPr lang="en-GB" sz="2000" dirty="0" smtClean="0">
                <a:solidFill>
                  <a:srgbClr val="FF0000"/>
                </a:solidFill>
              </a:rPr>
              <a:t>Refer to the focus sound and grapheme on the Giant Alphabetic Code Chart.</a:t>
            </a:r>
            <a:endParaRPr lang="en-GB" sz="2000" dirty="0">
              <a:solidFill>
                <a:srgbClr val="FF0000"/>
              </a:solidFill>
            </a:endParaRPr>
          </a:p>
          <a:p>
            <a:endParaRPr lang="en-GB" dirty="0" smtClean="0"/>
          </a:p>
          <a:p>
            <a:r>
              <a:rPr lang="en-GB" dirty="0" smtClean="0"/>
              <a:t>After children have completed the page independently, collectively with the children repeat the code and say all the words in the word bank: </a:t>
            </a:r>
            <a:br>
              <a:rPr lang="en-GB" dirty="0" smtClean="0"/>
            </a:br>
            <a:r>
              <a:rPr lang="en-GB" dirty="0" smtClean="0"/>
              <a:t> </a:t>
            </a:r>
          </a:p>
          <a:p>
            <a:r>
              <a:rPr lang="en-GB" dirty="0" smtClean="0"/>
              <a:t>1) sound out and blend the words</a:t>
            </a:r>
            <a:br>
              <a:rPr lang="en-GB" dirty="0" smtClean="0"/>
            </a:br>
            <a:r>
              <a:rPr lang="en-GB" dirty="0" smtClean="0"/>
              <a:t>2) say whole words together at a slow pace </a:t>
            </a:r>
            <a:br>
              <a:rPr lang="en-GB" dirty="0" smtClean="0"/>
            </a:br>
            <a:r>
              <a:rPr lang="en-GB" dirty="0" smtClean="0"/>
              <a:t>3) ask the children to say the words in simple sentences </a:t>
            </a:r>
            <a:br>
              <a:rPr lang="en-GB" dirty="0" smtClean="0"/>
            </a:br>
            <a:r>
              <a:rPr lang="en-GB" dirty="0" smtClean="0"/>
              <a:t>4) select words from bank to teach new vocabulary and note any homophones (words that sound the same with more than one meaning)</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334526"/>
            <a:ext cx="2037481" cy="2876445"/>
          </a:xfr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1792207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Guidance for Phonics Routines</a:t>
            </a:r>
            <a:endParaRPr lang="en-GB" b="1" dirty="0"/>
          </a:p>
        </p:txBody>
      </p:sp>
      <p:sp>
        <p:nvSpPr>
          <p:cNvPr id="3" name="Content Placeholder 2"/>
          <p:cNvSpPr>
            <a:spLocks noGrp="1"/>
          </p:cNvSpPr>
          <p:nvPr>
            <p:ph idx="1"/>
          </p:nvPr>
        </p:nvSpPr>
        <p:spPr>
          <a:xfrm>
            <a:off x="457200" y="1381936"/>
            <a:ext cx="8229600" cy="4925144"/>
          </a:xfrm>
        </p:spPr>
        <p:txBody>
          <a:bodyPr>
            <a:normAutofit fontScale="77500" lnSpcReduction="20000"/>
          </a:bodyPr>
          <a:lstStyle/>
          <a:p>
            <a:pPr marL="0" indent="0">
              <a:buNone/>
            </a:pPr>
            <a:r>
              <a:rPr lang="en-GB" b="1" dirty="0" smtClean="0"/>
              <a:t>Learn the code: </a:t>
            </a:r>
          </a:p>
          <a:p>
            <a:r>
              <a:rPr lang="en-GB" dirty="0" smtClean="0"/>
              <a:t>Use the terminology, the letter or letter group “</a:t>
            </a:r>
            <a:r>
              <a:rPr lang="en-GB" b="1" dirty="0" smtClean="0">
                <a:solidFill>
                  <a:srgbClr val="FF0000"/>
                </a:solidFill>
              </a:rPr>
              <a:t>is code for</a:t>
            </a:r>
            <a:r>
              <a:rPr lang="en-GB" dirty="0" smtClean="0"/>
              <a:t>” the sound, in preference to saying that letters “make sounds”.</a:t>
            </a:r>
          </a:p>
          <a:p>
            <a:pPr marL="0" indent="0">
              <a:buNone/>
            </a:pPr>
            <a:endParaRPr lang="en-GB" dirty="0" smtClean="0"/>
          </a:p>
          <a:p>
            <a:pPr marL="0" indent="0">
              <a:buNone/>
            </a:pPr>
            <a:r>
              <a:rPr lang="en-GB" b="1" dirty="0" smtClean="0"/>
              <a:t>Link letter formation/handwriting with </a:t>
            </a:r>
            <a:r>
              <a:rPr lang="en-GB" b="1" dirty="0" smtClean="0">
                <a:solidFill>
                  <a:srgbClr val="FF0000"/>
                </a:solidFill>
              </a:rPr>
              <a:t>sounds</a:t>
            </a:r>
            <a:r>
              <a:rPr lang="en-GB" b="1" dirty="0" smtClean="0"/>
              <a:t>: </a:t>
            </a:r>
          </a:p>
          <a:p>
            <a:r>
              <a:rPr lang="en-GB" dirty="0" smtClean="0"/>
              <a:t>Explain that capital letters are code for the same sounds as their lower case equivalent letters. They are used for special reasons like first letters of names and beginning sentences. </a:t>
            </a:r>
          </a:p>
          <a:p>
            <a:r>
              <a:rPr lang="en-GB" dirty="0" smtClean="0"/>
              <a:t>Constantly reinforce tripod pencil grip, saying “</a:t>
            </a:r>
            <a:r>
              <a:rPr lang="en-GB" b="1" dirty="0" smtClean="0">
                <a:solidFill>
                  <a:srgbClr val="FF0000"/>
                </a:solidFill>
              </a:rPr>
              <a:t>Let me help you</a:t>
            </a:r>
            <a:r>
              <a:rPr lang="en-GB" dirty="0" smtClean="0"/>
              <a:t>…”</a:t>
            </a:r>
          </a:p>
          <a:p>
            <a:r>
              <a:rPr lang="en-GB" dirty="0" smtClean="0"/>
              <a:t>Encourage slow, very careful handwriting.</a:t>
            </a:r>
          </a:p>
          <a:p>
            <a:r>
              <a:rPr lang="en-GB" dirty="0" smtClean="0"/>
              <a:t>Note any incorrect letter formation (model if necessary).</a:t>
            </a:r>
            <a:endParaRPr lang="en-GB" dirty="0"/>
          </a:p>
        </p:txBody>
      </p:sp>
    </p:spTree>
    <p:extLst>
      <p:ext uri="{BB962C8B-B14F-4D97-AF65-F5344CB8AC3E}">
        <p14:creationId xmlns:p14="http://schemas.microsoft.com/office/powerpoint/2010/main" val="4015230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Guidance for Phonics Routines</a:t>
            </a:r>
            <a:endParaRPr lang="en-GB" b="1" dirty="0"/>
          </a:p>
        </p:txBody>
      </p:sp>
      <p:sp>
        <p:nvSpPr>
          <p:cNvPr id="3" name="Content Placeholder 2"/>
          <p:cNvSpPr>
            <a:spLocks noGrp="1"/>
          </p:cNvSpPr>
          <p:nvPr>
            <p:ph idx="1"/>
          </p:nvPr>
        </p:nvSpPr>
        <p:spPr>
          <a:xfrm>
            <a:off x="4860032" y="1484784"/>
            <a:ext cx="3826768" cy="4536504"/>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lgn="ctr">
              <a:buNone/>
            </a:pPr>
            <a:r>
              <a:rPr lang="en-GB" b="1" dirty="0" smtClean="0"/>
              <a:t>Phonemic awareness puzzle: </a:t>
            </a:r>
          </a:p>
          <a:p>
            <a:r>
              <a:rPr lang="en-GB" sz="3100" dirty="0" smtClean="0"/>
              <a:t>Model how to say each picture-word very slowly and naturally to identify the focus sound at the beginning, within, or at the end of the word.</a:t>
            </a:r>
          </a:p>
          <a:p>
            <a:r>
              <a:rPr lang="en-GB" sz="3100" dirty="0" smtClean="0"/>
              <a:t>The ‘odd one out’ is the picture-word that does not include the focus sound. </a:t>
            </a:r>
          </a:p>
          <a:p>
            <a:r>
              <a:rPr lang="en-GB" sz="3100" dirty="0" smtClean="0"/>
              <a:t>Show learners how to put a cross next to it.</a:t>
            </a:r>
            <a:endParaRPr lang="en-GB" sz="3100"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16" t="4542" b="7188"/>
          <a:stretch/>
        </p:blipFill>
        <p:spPr>
          <a:xfrm rot="5400000">
            <a:off x="-181630" y="2257014"/>
            <a:ext cx="4819643" cy="3233264"/>
          </a:xfrm>
          <a:prstGeom prst="rect">
            <a:avLst/>
          </a:prstGeom>
        </p:spPr>
      </p:pic>
      <p:cxnSp>
        <p:nvCxnSpPr>
          <p:cNvPr id="6" name="Straight Arrow Connector 5"/>
          <p:cNvCxnSpPr/>
          <p:nvPr/>
        </p:nvCxnSpPr>
        <p:spPr>
          <a:xfrm flipH="1">
            <a:off x="3779912" y="3573016"/>
            <a:ext cx="108012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9014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Guidance for Phonics Routines</a:t>
            </a:r>
            <a:endParaRPr lang="en-GB" dirty="0"/>
          </a:p>
        </p:txBody>
      </p:sp>
      <p:sp>
        <p:nvSpPr>
          <p:cNvPr id="3" name="Content Placeholder 2"/>
          <p:cNvSpPr>
            <a:spLocks noGrp="1"/>
          </p:cNvSpPr>
          <p:nvPr>
            <p:ph idx="1"/>
          </p:nvPr>
        </p:nvSpPr>
        <p:spPr>
          <a:xfrm>
            <a:off x="457200" y="1600200"/>
            <a:ext cx="8229600" cy="4997152"/>
          </a:xfrm>
        </p:spPr>
        <p:txBody>
          <a:bodyPr>
            <a:normAutofit fontScale="70000" lnSpcReduction="20000"/>
          </a:bodyPr>
          <a:lstStyle/>
          <a:p>
            <a:pPr marL="0" indent="0">
              <a:buNone/>
            </a:pPr>
            <a:r>
              <a:rPr lang="en-GB" b="1" dirty="0" smtClean="0"/>
              <a:t>Decoding:</a:t>
            </a:r>
          </a:p>
          <a:p>
            <a:r>
              <a:rPr lang="en-GB" dirty="0" smtClean="0"/>
              <a:t>Model how to point under each grapheme as you say each sound then run your finger under the word, from left to right, as you say the word.</a:t>
            </a:r>
          </a:p>
          <a:p>
            <a:pPr marL="0" indent="0">
              <a:buNone/>
            </a:pPr>
            <a:endParaRPr lang="en-GB" dirty="0" smtClean="0"/>
          </a:p>
          <a:p>
            <a:pPr marL="0" indent="0">
              <a:buNone/>
            </a:pPr>
            <a:r>
              <a:rPr lang="en-GB" b="1" dirty="0" smtClean="0"/>
              <a:t>Marking:</a:t>
            </a:r>
          </a:p>
          <a:p>
            <a:r>
              <a:rPr lang="en-GB" dirty="0" smtClean="0"/>
              <a:t>Engage pupils with a sense of their own learning. They sound out and tick (</a:t>
            </a:r>
            <a:r>
              <a:rPr lang="en-GB" dirty="0" smtClean="0">
                <a:solidFill>
                  <a:srgbClr val="FF0000"/>
                </a:solidFill>
              </a:rPr>
              <a:t>in pencil</a:t>
            </a:r>
            <a:r>
              <a:rPr lang="en-GB" dirty="0" smtClean="0"/>
              <a:t>) the graphemes they think they know. </a:t>
            </a:r>
          </a:p>
          <a:p>
            <a:r>
              <a:rPr lang="en-GB" dirty="0" smtClean="0"/>
              <a:t>They also tick after sounding out and blending the whole printed words. </a:t>
            </a:r>
          </a:p>
          <a:p>
            <a:r>
              <a:rPr lang="en-GB" dirty="0" smtClean="0"/>
              <a:t>They circle any decoded words where the </a:t>
            </a:r>
            <a:r>
              <a:rPr lang="en-GB" i="1" dirty="0" smtClean="0"/>
              <a:t>meaning</a:t>
            </a:r>
            <a:r>
              <a:rPr lang="en-GB" dirty="0" smtClean="0"/>
              <a:t> is not known.</a:t>
            </a:r>
          </a:p>
          <a:p>
            <a:r>
              <a:rPr lang="en-GB" dirty="0" smtClean="0"/>
              <a:t>Teacher ticks (</a:t>
            </a:r>
            <a:r>
              <a:rPr lang="en-GB" dirty="0" smtClean="0">
                <a:solidFill>
                  <a:srgbClr val="FF0000"/>
                </a:solidFill>
              </a:rPr>
              <a:t>in pen</a:t>
            </a:r>
            <a:r>
              <a:rPr lang="en-GB" dirty="0" smtClean="0"/>
              <a:t>) the graphemes and printed words they hear sounded out correctly.</a:t>
            </a:r>
          </a:p>
          <a:p>
            <a:r>
              <a:rPr lang="en-GB" dirty="0" smtClean="0">
                <a:solidFill>
                  <a:srgbClr val="FF0000"/>
                </a:solidFill>
              </a:rPr>
              <a:t>Do not mark incorrect responses with a cross – simply leave them blank.</a:t>
            </a:r>
            <a:endParaRPr lang="en-GB" dirty="0">
              <a:solidFill>
                <a:srgbClr val="FF0000"/>
              </a:solidFill>
            </a:endParaRPr>
          </a:p>
        </p:txBody>
      </p:sp>
    </p:spTree>
    <p:extLst>
      <p:ext uri="{BB962C8B-B14F-4D97-AF65-F5344CB8AC3E}">
        <p14:creationId xmlns:p14="http://schemas.microsoft.com/office/powerpoint/2010/main" val="1676852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Guidance for Phonics Routines</a:t>
            </a:r>
            <a:endParaRPr lang="en-GB" dirty="0"/>
          </a:p>
        </p:txBody>
      </p:sp>
      <p:sp>
        <p:nvSpPr>
          <p:cNvPr id="3" name="Content Placeholder 2"/>
          <p:cNvSpPr>
            <a:spLocks noGrp="1"/>
          </p:cNvSpPr>
          <p:nvPr>
            <p:ph idx="1"/>
          </p:nvPr>
        </p:nvSpPr>
        <p:spPr>
          <a:xfrm>
            <a:off x="457200" y="1600201"/>
            <a:ext cx="3970784" cy="4421088"/>
          </a:xfrm>
        </p:spPr>
        <p:style>
          <a:lnRef idx="2">
            <a:schemeClr val="accent5"/>
          </a:lnRef>
          <a:fillRef idx="1">
            <a:schemeClr val="lt1"/>
          </a:fillRef>
          <a:effectRef idx="0">
            <a:schemeClr val="accent5"/>
          </a:effectRef>
          <a:fontRef idx="minor">
            <a:schemeClr val="dk1"/>
          </a:fontRef>
        </p:style>
        <p:txBody>
          <a:bodyPr>
            <a:normAutofit fontScale="55000" lnSpcReduction="20000"/>
          </a:bodyPr>
          <a:lstStyle/>
          <a:p>
            <a:pPr marL="0" indent="0">
              <a:buNone/>
            </a:pPr>
            <a:r>
              <a:rPr lang="en-GB" sz="4400" b="1" dirty="0" smtClean="0"/>
              <a:t>Oral segmenting:</a:t>
            </a:r>
          </a:p>
          <a:p>
            <a:r>
              <a:rPr lang="en-GB" dirty="0" smtClean="0"/>
              <a:t>Say each picture word very slowly and naturally to identify all the sounds from beginning to end of the word.</a:t>
            </a:r>
          </a:p>
          <a:p>
            <a:r>
              <a:rPr lang="en-GB" dirty="0" smtClean="0"/>
              <a:t>Then say each sound separately and tally the sounds on thumb and fingers of the left hand, palm facing.</a:t>
            </a:r>
          </a:p>
          <a:p>
            <a:r>
              <a:rPr lang="en-GB" dirty="0" smtClean="0"/>
              <a:t>Count the sounds.</a:t>
            </a:r>
          </a:p>
          <a:p>
            <a:endParaRPr lang="en-GB" dirty="0" smtClean="0"/>
          </a:p>
          <a:p>
            <a:r>
              <a:rPr lang="en-GB" dirty="0" smtClean="0"/>
              <a:t>In Book 1, draw the correct number of ‘sound dashes’.</a:t>
            </a:r>
          </a:p>
          <a:p>
            <a:endParaRPr lang="en-GB" dirty="0"/>
          </a:p>
          <a:p>
            <a:r>
              <a:rPr lang="en-GB" dirty="0" smtClean="0"/>
              <a:t>Note: In Book 1, don’t continue to spell the picture-words with letters or letter groups – finish with the ‘sound dashes’ only.</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16" t="4542" b="7188"/>
          <a:stretch/>
        </p:blipFill>
        <p:spPr>
          <a:xfrm rot="5400000">
            <a:off x="4426883" y="2133958"/>
            <a:ext cx="4819643" cy="3233264"/>
          </a:xfrm>
          <a:prstGeom prst="rect">
            <a:avLst/>
          </a:prstGeom>
        </p:spPr>
      </p:pic>
      <p:cxnSp>
        <p:nvCxnSpPr>
          <p:cNvPr id="6" name="Straight Arrow Connector 5"/>
          <p:cNvCxnSpPr/>
          <p:nvPr/>
        </p:nvCxnSpPr>
        <p:spPr>
          <a:xfrm>
            <a:off x="4283968" y="5301208"/>
            <a:ext cx="93610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6443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Guidance for Phonics Routines</a:t>
            </a:r>
            <a:endParaRPr lang="en-GB" dirty="0"/>
          </a:p>
        </p:txBody>
      </p:sp>
      <p:sp>
        <p:nvSpPr>
          <p:cNvPr id="3" name="Content Placeholder 2"/>
          <p:cNvSpPr>
            <a:spLocks noGrp="1"/>
          </p:cNvSpPr>
          <p:nvPr>
            <p:ph idx="1"/>
          </p:nvPr>
        </p:nvSpPr>
        <p:spPr>
          <a:xfrm>
            <a:off x="251520" y="1232757"/>
            <a:ext cx="4896544" cy="4068451"/>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en-GB" sz="3100" b="1" dirty="0" smtClean="0"/>
              <a:t>Encoding (the spelling routine):</a:t>
            </a:r>
          </a:p>
          <a:p>
            <a:pPr marL="0" indent="0">
              <a:buNone/>
            </a:pPr>
            <a:r>
              <a:rPr lang="en-GB" sz="2300" dirty="0" smtClean="0"/>
              <a:t>Complete this skills activity last in the exercise books.</a:t>
            </a:r>
          </a:p>
          <a:p>
            <a:pPr marL="514350" indent="-514350">
              <a:buFont typeface="+mj-lt"/>
              <a:buAutoNum type="arabicPeriod"/>
            </a:pPr>
            <a:r>
              <a:rPr lang="en-GB" sz="2300" dirty="0" smtClean="0"/>
              <a:t>Model how to orally segment the whole spoken word.</a:t>
            </a:r>
          </a:p>
          <a:p>
            <a:pPr marL="514350" indent="-514350">
              <a:buFont typeface="+mj-lt"/>
              <a:buAutoNum type="arabicPeriod"/>
            </a:pPr>
            <a:r>
              <a:rPr lang="en-GB" sz="2300" dirty="0" smtClean="0"/>
              <a:t>Write a sound dash for every sound identified.</a:t>
            </a:r>
          </a:p>
          <a:p>
            <a:pPr marL="514350" indent="-514350">
              <a:buFont typeface="+mj-lt"/>
              <a:buAutoNum type="arabicPeriod"/>
            </a:pPr>
            <a:r>
              <a:rPr lang="en-GB" sz="2300" dirty="0" smtClean="0"/>
              <a:t>Use the sound dashes as writing lines to write the correct graphemes correctly formed and positioned on the dashes.</a:t>
            </a:r>
          </a:p>
          <a:p>
            <a:pPr marL="514350" indent="-514350">
              <a:buFont typeface="+mj-lt"/>
              <a:buAutoNum type="arabicPeriod"/>
            </a:pPr>
            <a:r>
              <a:rPr lang="en-GB" sz="2300" dirty="0" smtClean="0"/>
              <a:t>Sound out and blend to check the word. Immediately check and tick, or correct </a:t>
            </a:r>
            <a:br>
              <a:rPr lang="en-GB" sz="2300" dirty="0" smtClean="0"/>
            </a:br>
            <a:r>
              <a:rPr lang="en-GB" sz="2300" dirty="0" smtClean="0"/>
              <a:t>if required.</a:t>
            </a:r>
          </a:p>
          <a:p>
            <a:pPr marL="514350" indent="-514350">
              <a:buFont typeface="+mj-lt"/>
              <a:buAutoNum type="arabicPeriod"/>
            </a:pPr>
            <a:r>
              <a:rPr lang="en-GB" sz="2300" dirty="0" smtClean="0"/>
              <a:t>Re-write the whole word on a line below whilst saying or thinking the sounds: </a:t>
            </a:r>
            <a:br>
              <a:rPr lang="en-GB" sz="2300" dirty="0" smtClean="0"/>
            </a:br>
            <a:r>
              <a:rPr lang="en-GB" sz="2300" dirty="0" smtClean="0"/>
              <a:t>/s/ /n/ /a/ /k/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548" t="7142" r="17261" b="21905"/>
          <a:stretch/>
        </p:blipFill>
        <p:spPr>
          <a:xfrm rot="5400000">
            <a:off x="5068748" y="1728828"/>
            <a:ext cx="3744417" cy="3256329"/>
          </a:xfrm>
          <a:prstGeom prst="rect">
            <a:avLst/>
          </a:prstGeom>
        </p:spPr>
      </p:pic>
      <p:sp>
        <p:nvSpPr>
          <p:cNvPr id="5" name="Rectangle 4"/>
          <p:cNvSpPr/>
          <p:nvPr/>
        </p:nvSpPr>
        <p:spPr>
          <a:xfrm>
            <a:off x="1584262" y="5471297"/>
            <a:ext cx="2231060" cy="369332"/>
          </a:xfrm>
          <a:prstGeom prst="rect">
            <a:avLst/>
          </a:prstGeom>
        </p:spPr>
        <p:txBody>
          <a:bodyPr wrap="none">
            <a:spAutoFit/>
          </a:bodyPr>
          <a:lstStyle/>
          <a:p>
            <a:r>
              <a:rPr lang="en-GB" dirty="0" smtClean="0">
                <a:solidFill>
                  <a:srgbClr val="0070C0"/>
                </a:solidFill>
              </a:rPr>
              <a:t>(9:41 </a:t>
            </a:r>
            <a:r>
              <a:rPr lang="en-GB" dirty="0">
                <a:solidFill>
                  <a:srgbClr val="0070C0"/>
                </a:solidFill>
              </a:rPr>
              <a:t>to </a:t>
            </a:r>
            <a:r>
              <a:rPr lang="en-GB" dirty="0" smtClean="0">
                <a:solidFill>
                  <a:srgbClr val="0070C0"/>
                </a:solidFill>
              </a:rPr>
              <a:t>11:10 </a:t>
            </a:r>
            <a:r>
              <a:rPr lang="en-GB" dirty="0">
                <a:solidFill>
                  <a:srgbClr val="0070C0"/>
                </a:solidFill>
              </a:rPr>
              <a:t>of film)</a:t>
            </a:r>
          </a:p>
        </p:txBody>
      </p:sp>
      <p:sp>
        <p:nvSpPr>
          <p:cNvPr id="6" name="Rectangle 5"/>
          <p:cNvSpPr/>
          <p:nvPr/>
        </p:nvSpPr>
        <p:spPr>
          <a:xfrm>
            <a:off x="5284725" y="5471297"/>
            <a:ext cx="3510018"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a:t>Children copy the oral segmenting with </a:t>
            </a:r>
            <a:r>
              <a:rPr lang="en-GB" b="1" dirty="0" smtClean="0"/>
              <a:t>their </a:t>
            </a:r>
            <a:r>
              <a:rPr lang="en-GB" b="1" dirty="0"/>
              <a:t>own hands and air write along with the </a:t>
            </a:r>
            <a:r>
              <a:rPr lang="en-GB" b="1" dirty="0" smtClean="0"/>
              <a:t>teacher at first.</a:t>
            </a:r>
            <a:endParaRPr lang="en-GB" b="1" dirty="0"/>
          </a:p>
        </p:txBody>
      </p:sp>
    </p:spTree>
    <p:extLst>
      <p:ext uri="{BB962C8B-B14F-4D97-AF65-F5344CB8AC3E}">
        <p14:creationId xmlns:p14="http://schemas.microsoft.com/office/powerpoint/2010/main" val="164784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81655"/>
            <a:ext cx="8229600" cy="1143000"/>
          </a:xfrm>
        </p:spPr>
        <p:txBody>
          <a:bodyPr/>
          <a:lstStyle/>
          <a:p>
            <a:r>
              <a:rPr lang="en-GB" b="1" dirty="0" smtClean="0"/>
              <a:t>No Nonsense Phonics Skills</a:t>
            </a:r>
            <a:endParaRPr lang="en-GB" b="1" dirty="0"/>
          </a:p>
        </p:txBody>
      </p:sp>
      <p:sp>
        <p:nvSpPr>
          <p:cNvPr id="3" name="Content Placeholder 2"/>
          <p:cNvSpPr>
            <a:spLocks noGrp="1"/>
          </p:cNvSpPr>
          <p:nvPr>
            <p:ph idx="1"/>
          </p:nvPr>
        </p:nvSpPr>
        <p:spPr>
          <a:xfrm>
            <a:off x="251520" y="1600200"/>
            <a:ext cx="8712968" cy="4925144"/>
          </a:xfrm>
        </p:spPr>
        <p:txBody>
          <a:bodyPr>
            <a:normAutofit lnSpcReduction="10000"/>
          </a:bodyPr>
          <a:lstStyle/>
          <a:p>
            <a:r>
              <a:rPr lang="en-GB" dirty="0" smtClean="0"/>
              <a:t>A comprehensive step-by-step method for teaching reading, handwriting and spelling</a:t>
            </a:r>
          </a:p>
          <a:p>
            <a:r>
              <a:rPr lang="en-GB" dirty="0" smtClean="0"/>
              <a:t>Provides systematic and rigorous phonics teaching and practice with a rich vocabulary</a:t>
            </a:r>
          </a:p>
          <a:p>
            <a:r>
              <a:rPr lang="en-GB" dirty="0" smtClean="0"/>
              <a:t>Teaches handwriting linked to the English Alphabetic Code and the Alphabet</a:t>
            </a:r>
          </a:p>
          <a:p>
            <a:r>
              <a:rPr lang="en-GB" dirty="0" smtClean="0"/>
              <a:t>Applies and extends phonics to reading and writing text, developing language comprehension</a:t>
            </a:r>
          </a:p>
          <a:p>
            <a:r>
              <a:rPr lang="en-GB" dirty="0" smtClean="0"/>
              <a:t>There </a:t>
            </a:r>
            <a:r>
              <a:rPr lang="en-GB" dirty="0"/>
              <a:t>are nine levels </a:t>
            </a:r>
            <a:r>
              <a:rPr lang="en-GB" dirty="0" smtClean="0"/>
              <a:t>provided in nine Pupil Books – each with a parallel Teacher Book</a:t>
            </a:r>
            <a:r>
              <a:rPr lang="en-GB" dirty="0"/>
              <a:t>.</a:t>
            </a:r>
          </a:p>
          <a:p>
            <a:endParaRPr lang="en-GB" dirty="0" smtClean="0"/>
          </a:p>
        </p:txBody>
      </p:sp>
    </p:spTree>
    <p:extLst>
      <p:ext uri="{BB962C8B-B14F-4D97-AF65-F5344CB8AC3E}">
        <p14:creationId xmlns:p14="http://schemas.microsoft.com/office/powerpoint/2010/main" val="1647836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552" y="188640"/>
            <a:ext cx="8229600" cy="836712"/>
          </a:xfrm>
        </p:spPr>
        <p:txBody>
          <a:bodyPr>
            <a:normAutofit/>
          </a:bodyPr>
          <a:lstStyle/>
          <a:p>
            <a:r>
              <a:rPr lang="en-GB" b="1" dirty="0" smtClean="0"/>
              <a:t>Session Two</a:t>
            </a:r>
            <a:endParaRPr lang="en-GB" b="1" dirty="0"/>
          </a:p>
        </p:txBody>
      </p:sp>
      <p:graphicFrame>
        <p:nvGraphicFramePr>
          <p:cNvPr id="8" name="Table 7"/>
          <p:cNvGraphicFramePr>
            <a:graphicFrameLocks noGrp="1"/>
          </p:cNvGraphicFramePr>
          <p:nvPr>
            <p:extLst>
              <p:ext uri="{D42A27DB-BD31-4B8C-83A1-F6EECF244321}">
                <p14:modId xmlns:p14="http://schemas.microsoft.com/office/powerpoint/2010/main" val="1648113176"/>
              </p:ext>
            </p:extLst>
          </p:nvPr>
        </p:nvGraphicFramePr>
        <p:xfrm>
          <a:off x="344216" y="1916832"/>
          <a:ext cx="8424936" cy="4413764"/>
        </p:xfrm>
        <a:graphic>
          <a:graphicData uri="http://schemas.openxmlformats.org/drawingml/2006/table">
            <a:tbl>
              <a:tblPr bandRow="1">
                <a:tableStyleId>{93296810-A885-4BE3-A3E7-6D5BEEA58F35}</a:tableStyleId>
              </a:tblPr>
              <a:tblGrid>
                <a:gridCol w="2592288"/>
                <a:gridCol w="5832648"/>
              </a:tblGrid>
              <a:tr h="13382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t>1. Individual pupil revision: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smtClean="0">
                          <a:solidFill>
                            <a:srgbClr val="0070C0"/>
                          </a:solidFill>
                        </a:rPr>
                        <a:t>(6:56 to 8:32 of film)</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800" b="1" dirty="0" smtClean="0"/>
                    </a:p>
                  </a:txBody>
                  <a:tcPr/>
                </a:tc>
                <a:tc>
                  <a:txBody>
                    <a:bodyPr/>
                    <a:lstStyle/>
                    <a:p>
                      <a:pPr marL="285750" indent="-285750">
                        <a:buFont typeface="Arial" panose="020B0604020202020204" pitchFamily="34" charset="0"/>
                        <a:buChar char="•"/>
                      </a:pPr>
                      <a:r>
                        <a:rPr lang="en-GB" sz="1800" b="1" dirty="0" smtClean="0">
                          <a:solidFill>
                            <a:srgbClr val="FF0000"/>
                          </a:solidFill>
                        </a:rPr>
                        <a:t>Say the Sounds </a:t>
                      </a:r>
                      <a:r>
                        <a:rPr lang="en-GB" sz="1800" dirty="0" smtClean="0"/>
                        <a:t>page (Book 3 onwards) </a:t>
                      </a:r>
                    </a:p>
                    <a:p>
                      <a:pPr marL="285750" indent="-285750">
                        <a:buFont typeface="Arial" panose="020B0604020202020204" pitchFamily="34" charset="0"/>
                        <a:buChar char="•"/>
                      </a:pPr>
                      <a:r>
                        <a:rPr lang="en-GB" sz="1800" dirty="0" smtClean="0"/>
                        <a:t>Work bank from previous </a:t>
                      </a:r>
                      <a:r>
                        <a:rPr lang="en-GB" sz="1800" b="1" dirty="0" smtClean="0">
                          <a:solidFill>
                            <a:srgbClr val="FF0000"/>
                          </a:solidFill>
                        </a:rPr>
                        <a:t>Multi-skills Activities </a:t>
                      </a:r>
                      <a:r>
                        <a:rPr lang="en-GB" sz="1800" dirty="0" smtClean="0"/>
                        <a:t>page</a:t>
                      </a:r>
                    </a:p>
                    <a:p>
                      <a:pPr marL="1371600" lvl="3" indent="0">
                        <a:buFont typeface="Arial" panose="020B0604020202020204" pitchFamily="34" charset="0"/>
                        <a:buNone/>
                      </a:pPr>
                      <a:r>
                        <a:rPr lang="en-GB" sz="1800" i="1" dirty="0" smtClean="0"/>
                        <a:t>and/or</a:t>
                      </a:r>
                    </a:p>
                    <a:p>
                      <a:pPr marL="285750" indent="-285750">
                        <a:buFont typeface="Arial" panose="020B0604020202020204" pitchFamily="34" charset="0"/>
                        <a:buChar char="•"/>
                      </a:pPr>
                      <a:r>
                        <a:rPr lang="en-GB" sz="1800" dirty="0" smtClean="0"/>
                        <a:t>Previous </a:t>
                      </a:r>
                      <a:r>
                        <a:rPr lang="en-GB" sz="1800" b="1" dirty="0" smtClean="0">
                          <a:solidFill>
                            <a:srgbClr val="FF0000"/>
                          </a:solidFill>
                        </a:rPr>
                        <a:t>Mini Story</a:t>
                      </a:r>
                      <a:endParaRPr lang="en-GB" sz="1800" dirty="0"/>
                    </a:p>
                  </a:txBody>
                  <a:tcPr/>
                </a:tc>
              </a:tr>
              <a:tr h="1338202">
                <a:tc>
                  <a:txBody>
                    <a:bodyPr/>
                    <a:lstStyle/>
                    <a:p>
                      <a:pPr algn="ctr"/>
                      <a:r>
                        <a:rPr lang="en-GB" sz="1800" b="1" dirty="0" smtClean="0"/>
                        <a:t>2. Individual</a:t>
                      </a:r>
                      <a:r>
                        <a:rPr lang="en-GB" sz="1800" b="1" baseline="0" dirty="0" smtClean="0"/>
                        <a:t> pupil practice: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smtClean="0">
                          <a:solidFill>
                            <a:srgbClr val="0070C0"/>
                          </a:solidFill>
                        </a:rPr>
                        <a:t>(12:14 to 13:52 of film)</a:t>
                      </a:r>
                    </a:p>
                    <a:p>
                      <a:pPr algn="ctr"/>
                      <a:endParaRPr lang="en-GB" sz="1800" b="1" dirty="0"/>
                    </a:p>
                  </a:txBody>
                  <a:tcPr/>
                </a:tc>
                <a:tc>
                  <a:txBody>
                    <a:bodyPr/>
                    <a:lstStyle/>
                    <a:p>
                      <a:pPr marL="285750" indent="-285750">
                        <a:buFont typeface="Arial" panose="020B0604020202020204" pitchFamily="34" charset="0"/>
                        <a:buChar char="•"/>
                      </a:pPr>
                      <a:r>
                        <a:rPr lang="en-GB" sz="1800" b="0" dirty="0" smtClean="0">
                          <a:solidFill>
                            <a:schemeClr val="tx1"/>
                          </a:solidFill>
                        </a:rPr>
                        <a:t>‘apply and extend’ with new </a:t>
                      </a:r>
                      <a:r>
                        <a:rPr lang="en-GB" sz="1800" b="1" dirty="0" smtClean="0">
                          <a:solidFill>
                            <a:srgbClr val="FF0000"/>
                          </a:solidFill>
                        </a:rPr>
                        <a:t>Mini Story </a:t>
                      </a:r>
                      <a:r>
                        <a:rPr lang="en-GB" sz="1800" b="0" dirty="0" smtClean="0">
                          <a:solidFill>
                            <a:schemeClr val="tx1"/>
                          </a:solidFill>
                        </a:rPr>
                        <a:t>page</a:t>
                      </a:r>
                    </a:p>
                    <a:p>
                      <a:pPr marL="285750" indent="-285750">
                        <a:buFont typeface="Arial" panose="020B0604020202020204" pitchFamily="34" charset="0"/>
                        <a:buChar char="•"/>
                      </a:pPr>
                      <a:r>
                        <a:rPr lang="en-GB" sz="1800" b="0" dirty="0" smtClean="0">
                          <a:solidFill>
                            <a:schemeClr val="tx1"/>
                          </a:solidFill>
                        </a:rPr>
                        <a:t>Say the sounds</a:t>
                      </a:r>
                      <a:r>
                        <a:rPr lang="en-GB" sz="1800" b="0" baseline="0" dirty="0" smtClean="0">
                          <a:solidFill>
                            <a:schemeClr val="tx1"/>
                          </a:solidFill>
                        </a:rPr>
                        <a:t> and the highlighted words at top</a:t>
                      </a:r>
                    </a:p>
                    <a:p>
                      <a:pPr marL="285750" indent="-285750">
                        <a:buFont typeface="Arial" panose="020B0604020202020204" pitchFamily="34" charset="0"/>
                        <a:buChar char="•"/>
                      </a:pPr>
                      <a:r>
                        <a:rPr lang="en-GB" sz="1800" b="0" baseline="0" dirty="0" smtClean="0">
                          <a:solidFill>
                            <a:schemeClr val="tx1"/>
                          </a:solidFill>
                        </a:rPr>
                        <a:t>Underline focus grapheme and note total</a:t>
                      </a:r>
                    </a:p>
                    <a:p>
                      <a:pPr marL="285750" indent="-285750">
                        <a:buFont typeface="Arial" panose="020B0604020202020204" pitchFamily="34" charset="0"/>
                        <a:buChar char="•"/>
                      </a:pPr>
                      <a:r>
                        <a:rPr lang="en-GB" sz="1800" b="0" baseline="0" dirty="0" smtClean="0">
                          <a:solidFill>
                            <a:schemeClr val="tx1"/>
                          </a:solidFill>
                        </a:rPr>
                        <a:t>Read story independently, circle unknown words</a:t>
                      </a:r>
                      <a:endParaRPr lang="en-GB" sz="1800" b="0" dirty="0">
                        <a:solidFill>
                          <a:schemeClr val="tx1"/>
                        </a:solidFill>
                      </a:endParaRPr>
                    </a:p>
                  </a:txBody>
                  <a:tcPr/>
                </a:tc>
              </a:tr>
              <a:tr h="1644077">
                <a:tc>
                  <a:txBody>
                    <a:bodyPr/>
                    <a:lstStyle/>
                    <a:p>
                      <a:pPr algn="ctr"/>
                      <a:r>
                        <a:rPr lang="en-GB" sz="1800" b="1" dirty="0" smtClean="0"/>
                        <a:t>3. Teacher with pupils:</a:t>
                      </a:r>
                    </a:p>
                    <a:p>
                      <a:pPr algn="ctr"/>
                      <a:r>
                        <a:rPr lang="en-GB" sz="1800" b="0" dirty="0" smtClean="0">
                          <a:solidFill>
                            <a:srgbClr val="0070C0"/>
                          </a:solidFill>
                        </a:rPr>
                        <a:t>(13.52 to 14:22 of film)</a:t>
                      </a:r>
                      <a:endParaRPr lang="en-GB" sz="1800" b="0" dirty="0">
                        <a:solidFill>
                          <a:srgbClr val="0070C0"/>
                        </a:solidFill>
                      </a:endParaRPr>
                    </a:p>
                  </a:txBody>
                  <a:tcPr/>
                </a:tc>
                <a:tc>
                  <a:txBody>
                    <a:bodyPr/>
                    <a:lstStyle/>
                    <a:p>
                      <a:pPr marL="285750" indent="-285750">
                        <a:buFont typeface="Arial" panose="020B0604020202020204" pitchFamily="34" charset="0"/>
                        <a:buChar char="•"/>
                      </a:pPr>
                      <a:r>
                        <a:rPr lang="en-GB" sz="1800" baseline="0" dirty="0" smtClean="0"/>
                        <a:t>Re-read story together, discuss in full and use suggested comprehension questions (in parallel Teacher Book)</a:t>
                      </a:r>
                    </a:p>
                    <a:p>
                      <a:pPr marL="285750" indent="-285750">
                        <a:buFont typeface="Arial" panose="020B0604020202020204" pitchFamily="34" charset="0"/>
                        <a:buChar char="•"/>
                      </a:pPr>
                      <a:r>
                        <a:rPr lang="en-GB" sz="1800" baseline="0" dirty="0" smtClean="0"/>
                        <a:t>Instruct pupils in follow-up activities, e.g. copy write, </a:t>
                      </a:r>
                      <a:br>
                        <a:rPr lang="en-GB" sz="1800" baseline="0" dirty="0" smtClean="0"/>
                      </a:br>
                      <a:r>
                        <a:rPr lang="en-GB" sz="1800" baseline="0" dirty="0" smtClean="0"/>
                        <a:t>self-dictation (as soon as able), write ‘what happens next’, illustrate </a:t>
                      </a:r>
                      <a:br>
                        <a:rPr lang="en-GB" sz="1800" baseline="0" dirty="0" smtClean="0"/>
                      </a:br>
                      <a:r>
                        <a:rPr lang="en-GB" sz="1800" baseline="0" dirty="0" smtClean="0"/>
                        <a:t>(in pupil exercise books as necessary)</a:t>
                      </a:r>
                    </a:p>
                  </a:txBody>
                  <a:tcPr/>
                </a:tc>
              </a:tr>
            </a:tbl>
          </a:graphicData>
        </a:graphic>
      </p:graphicFrame>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291580"/>
            <a:ext cx="2127021" cy="1467544"/>
          </a:xfrm>
          <a:prstGeom prst="rect">
            <a:avLst/>
          </a:prstGeom>
        </p:spPr>
      </p:pic>
    </p:spTree>
    <p:extLst>
      <p:ext uri="{BB962C8B-B14F-4D97-AF65-F5344CB8AC3E}">
        <p14:creationId xmlns:p14="http://schemas.microsoft.com/office/powerpoint/2010/main" val="2808566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normAutofit fontScale="90000"/>
          </a:bodyPr>
          <a:lstStyle/>
          <a:p>
            <a:r>
              <a:rPr lang="en-GB" b="1" dirty="0" smtClean="0"/>
              <a:t>1. Revisit </a:t>
            </a:r>
            <a:r>
              <a:rPr lang="en-GB" b="1" dirty="0"/>
              <a:t>and Review: </a:t>
            </a:r>
            <a:r>
              <a:rPr lang="en-GB" b="1" dirty="0" smtClean="0">
                <a:solidFill>
                  <a:srgbClr val="FF0000"/>
                </a:solidFill>
              </a:rPr>
              <a:t>Say the Sounds</a:t>
            </a:r>
            <a:endParaRPr lang="en-GB" b="1" dirty="0">
              <a:solidFill>
                <a:srgbClr val="FF0000"/>
              </a:solidFill>
            </a:endParaRPr>
          </a:p>
        </p:txBody>
      </p:sp>
      <p:pic>
        <p:nvPicPr>
          <p:cNvPr id="4" name="Content Placeholder 3" descr="Say the Sounds Posters.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5544" t="17077" r="39437" b="2350"/>
          <a:stretch/>
        </p:blipFill>
        <p:spPr>
          <a:xfrm>
            <a:off x="683569" y="1259435"/>
            <a:ext cx="3283854" cy="4545829"/>
          </a:xfrm>
          <a:effectLst>
            <a:outerShdw blurRad="50800" dist="50800" dir="5400000" algn="ctr" rotWithShape="0">
              <a:schemeClr val="bg1">
                <a:lumMod val="50000"/>
              </a:schemeClr>
            </a:outerShdw>
          </a:effectLst>
        </p:spPr>
      </p:pic>
      <p:sp>
        <p:nvSpPr>
          <p:cNvPr id="6" name="TextBox 5"/>
          <p:cNvSpPr txBox="1"/>
          <p:nvPr/>
        </p:nvSpPr>
        <p:spPr>
          <a:xfrm>
            <a:off x="4355976" y="1124744"/>
            <a:ext cx="4176464" cy="507831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Children tick the sounds they think they know and circle those they don’t know or are unsure about - </a:t>
            </a:r>
            <a:r>
              <a:rPr lang="en-GB" b="1" dirty="0" smtClean="0">
                <a:solidFill>
                  <a:srgbClr val="FF0000"/>
                </a:solidFill>
              </a:rPr>
              <a:t>from print to sound is a </a:t>
            </a:r>
            <a:r>
              <a:rPr lang="en-GB" b="1" i="1" dirty="0" smtClean="0">
                <a:solidFill>
                  <a:srgbClr val="FF0000"/>
                </a:solidFill>
              </a:rPr>
              <a:t>sub</a:t>
            </a:r>
            <a:r>
              <a:rPr lang="en-GB" b="1" dirty="0" smtClean="0">
                <a:solidFill>
                  <a:srgbClr val="FF0000"/>
                </a:solidFill>
              </a:rPr>
              <a:t>-skill of reading</a:t>
            </a:r>
            <a:r>
              <a:rPr lang="en-GB" b="1" dirty="0" smtClean="0"/>
              <a:t>.</a:t>
            </a:r>
          </a:p>
          <a:p>
            <a:endParaRPr lang="en-GB" b="1" dirty="0"/>
          </a:p>
          <a:p>
            <a:r>
              <a:rPr lang="en-GB" b="1" dirty="0" smtClean="0"/>
              <a:t>Also – adult generates the sounds (“/k/ as in kit, /k/ as in duck”) and pupils point to correct grapheme on sheet  - </a:t>
            </a:r>
            <a:r>
              <a:rPr lang="en-GB" b="1" dirty="0" smtClean="0">
                <a:solidFill>
                  <a:srgbClr val="FF0000"/>
                </a:solidFill>
              </a:rPr>
              <a:t>from sound to print is a </a:t>
            </a:r>
            <a:r>
              <a:rPr lang="en-GB" b="1" i="1" dirty="0" smtClean="0">
                <a:solidFill>
                  <a:srgbClr val="FF0000"/>
                </a:solidFill>
              </a:rPr>
              <a:t>sub</a:t>
            </a:r>
            <a:r>
              <a:rPr lang="en-GB" b="1" dirty="0" smtClean="0">
                <a:solidFill>
                  <a:srgbClr val="FF0000"/>
                </a:solidFill>
              </a:rPr>
              <a:t>-skill of spelling</a:t>
            </a:r>
            <a:r>
              <a:rPr lang="en-GB" b="1" dirty="0" smtClean="0"/>
              <a:t>.</a:t>
            </a:r>
          </a:p>
          <a:p>
            <a:endParaRPr lang="en-GB" b="1" dirty="0" smtClean="0"/>
          </a:p>
          <a:p>
            <a:r>
              <a:rPr lang="en-GB" b="1" dirty="0" smtClean="0"/>
              <a:t>Note options: </a:t>
            </a:r>
          </a:p>
          <a:p>
            <a:r>
              <a:rPr lang="en-GB" b="1" dirty="0" smtClean="0"/>
              <a:t>Sometimes use laminated or paper ‘Say the Sounds Posters’, or use versions provided in Pupil Books from no. 3 onwards.</a:t>
            </a:r>
          </a:p>
          <a:p>
            <a:r>
              <a:rPr lang="en-GB" b="1" dirty="0" smtClean="0"/>
              <a:t>Use  paper-based ‘Say the Sounds Posters’ for occasional assessment for formal record-keeping per pupil.</a:t>
            </a:r>
            <a:endParaRPr lang="en-GB" b="1" dirty="0"/>
          </a:p>
        </p:txBody>
      </p:sp>
    </p:spTree>
    <p:extLst>
      <p:ext uri="{BB962C8B-B14F-4D97-AF65-F5344CB8AC3E}">
        <p14:creationId xmlns:p14="http://schemas.microsoft.com/office/powerpoint/2010/main" val="2750016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1. Revisit </a:t>
            </a:r>
            <a:r>
              <a:rPr lang="en-GB" b="1" dirty="0"/>
              <a:t>and Review</a:t>
            </a:r>
            <a:r>
              <a:rPr lang="en-GB" b="1" dirty="0" smtClean="0"/>
              <a:t>: Word Bank from </a:t>
            </a:r>
            <a:r>
              <a:rPr lang="en-GB" b="1" dirty="0" smtClean="0">
                <a:solidFill>
                  <a:srgbClr val="FF0000"/>
                </a:solidFill>
              </a:rPr>
              <a:t>Multi-skills Activities</a:t>
            </a:r>
            <a:endParaRPr lang="en-GB" dirty="0">
              <a:solidFill>
                <a:srgbClr val="FF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78" b="3218"/>
          <a:stretch/>
        </p:blipFill>
        <p:spPr>
          <a:xfrm rot="5400000">
            <a:off x="538322" y="2661840"/>
            <a:ext cx="3985050" cy="2830463"/>
          </a:xfrm>
        </p:spPr>
      </p:pic>
      <p:sp>
        <p:nvSpPr>
          <p:cNvPr id="5" name="Left Arrow 4"/>
          <p:cNvSpPr/>
          <p:nvPr/>
        </p:nvSpPr>
        <p:spPr>
          <a:xfrm>
            <a:off x="4183394" y="4077072"/>
            <a:ext cx="3384376" cy="12961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Cumulative word bank</a:t>
            </a:r>
            <a:endParaRPr lang="en-GB" dirty="0"/>
          </a:p>
        </p:txBody>
      </p:sp>
      <p:sp>
        <p:nvSpPr>
          <p:cNvPr id="6" name="TextBox 5"/>
          <p:cNvSpPr txBox="1"/>
          <p:nvPr/>
        </p:nvSpPr>
        <p:spPr>
          <a:xfrm>
            <a:off x="5292080" y="1628800"/>
            <a:ext cx="3456384" cy="230832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GB" b="1" dirty="0" smtClean="0"/>
              <a:t>Children independently work through the words from the </a:t>
            </a:r>
            <a:r>
              <a:rPr lang="en-GB" b="1" u="sng" dirty="0" smtClean="0"/>
              <a:t>previous</a:t>
            </a:r>
            <a:r>
              <a:rPr lang="en-GB" b="1" dirty="0" smtClean="0"/>
              <a:t> lesson. </a:t>
            </a:r>
          </a:p>
          <a:p>
            <a:pPr marL="285750" indent="-285750">
              <a:buFont typeface="Arial" panose="020B0604020202020204" pitchFamily="34" charset="0"/>
              <a:buChar char="•"/>
            </a:pPr>
            <a:r>
              <a:rPr lang="en-GB" b="1" dirty="0" smtClean="0"/>
              <a:t>Encourage them to sound out if unsure, or say the whole word if they recognise it.</a:t>
            </a:r>
          </a:p>
          <a:p>
            <a:pPr marL="285750" indent="-285750">
              <a:buFont typeface="Arial" panose="020B0604020202020204" pitchFamily="34" charset="0"/>
              <a:buChar char="•"/>
            </a:pPr>
            <a:r>
              <a:rPr lang="en-GB" b="1" dirty="0" smtClean="0"/>
              <a:t>Prompt children to explain the meanings.</a:t>
            </a:r>
            <a:endParaRPr lang="en-GB" b="1" dirty="0"/>
          </a:p>
        </p:txBody>
      </p:sp>
    </p:spTree>
    <p:extLst>
      <p:ext uri="{BB962C8B-B14F-4D97-AF65-F5344CB8AC3E}">
        <p14:creationId xmlns:p14="http://schemas.microsoft.com/office/powerpoint/2010/main" val="1461382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1. Revisit </a:t>
            </a:r>
            <a:r>
              <a:rPr lang="en-GB" b="1" dirty="0"/>
              <a:t>and Review: </a:t>
            </a:r>
            <a:r>
              <a:rPr lang="en-GB" b="1" dirty="0" smtClean="0"/>
              <a:t/>
            </a:r>
            <a:br>
              <a:rPr lang="en-GB" b="1" dirty="0" smtClean="0"/>
            </a:br>
            <a:r>
              <a:rPr lang="en-GB" b="1" dirty="0" smtClean="0"/>
              <a:t>Previous </a:t>
            </a:r>
            <a:r>
              <a:rPr lang="en-GB" b="1" dirty="0" smtClean="0">
                <a:solidFill>
                  <a:srgbClr val="FF0000"/>
                </a:solidFill>
              </a:rPr>
              <a:t>Mini Story</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18" b="2618"/>
          <a:stretch/>
        </p:blipFill>
        <p:spPr>
          <a:xfrm rot="5400000">
            <a:off x="831082" y="2561406"/>
            <a:ext cx="3958668" cy="2813537"/>
          </a:xfrm>
        </p:spPr>
      </p:pic>
      <p:sp>
        <p:nvSpPr>
          <p:cNvPr id="3" name="TextBox 2"/>
          <p:cNvSpPr txBox="1"/>
          <p:nvPr/>
        </p:nvSpPr>
        <p:spPr>
          <a:xfrm>
            <a:off x="5220072" y="2924944"/>
            <a:ext cx="2304256"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Children read through independently.</a:t>
            </a:r>
            <a:endParaRPr lang="en-GB" b="1" dirty="0"/>
          </a:p>
        </p:txBody>
      </p:sp>
    </p:spTree>
    <p:extLst>
      <p:ext uri="{BB962C8B-B14F-4D97-AF65-F5344CB8AC3E}">
        <p14:creationId xmlns:p14="http://schemas.microsoft.com/office/powerpoint/2010/main" val="27000949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2. and 3. New </a:t>
            </a:r>
            <a:r>
              <a:rPr lang="en-GB" b="1" dirty="0" smtClean="0">
                <a:solidFill>
                  <a:srgbClr val="FF0000"/>
                </a:solidFill>
              </a:rPr>
              <a:t>Mini Story</a:t>
            </a:r>
            <a:endParaRPr lang="en-GB" dirty="0"/>
          </a:p>
        </p:txBody>
      </p:sp>
      <p:sp>
        <p:nvSpPr>
          <p:cNvPr id="7" name="Rectangle 6"/>
          <p:cNvSpPr/>
          <p:nvPr/>
        </p:nvSpPr>
        <p:spPr>
          <a:xfrm>
            <a:off x="250222" y="1268760"/>
            <a:ext cx="4008885" cy="5078313"/>
          </a:xfrm>
          <a:prstGeom prst="rect">
            <a:avLst/>
          </a:prstGeom>
        </p:spPr>
        <p:txBody>
          <a:bodyPr wrap="square">
            <a:spAutoFit/>
          </a:bodyPr>
          <a:lstStyle/>
          <a:p>
            <a:pPr marL="285750" indent="-285750">
              <a:buFont typeface="Arial" panose="020B0604020202020204" pitchFamily="34" charset="0"/>
              <a:buChar char="•"/>
            </a:pPr>
            <a:r>
              <a:rPr lang="en-GB" dirty="0" smtClean="0"/>
              <a:t>‘Apply </a:t>
            </a:r>
            <a:r>
              <a:rPr lang="en-GB" dirty="0"/>
              <a:t>and extend’ with </a:t>
            </a:r>
            <a:r>
              <a:rPr lang="en-GB" dirty="0" smtClean="0"/>
              <a:t>a new </a:t>
            </a:r>
            <a:br>
              <a:rPr lang="en-GB" dirty="0" smtClean="0"/>
            </a:br>
            <a:r>
              <a:rPr lang="en-GB" b="1" dirty="0" smtClean="0">
                <a:solidFill>
                  <a:srgbClr val="FF0000"/>
                </a:solidFill>
              </a:rPr>
              <a:t>Mini </a:t>
            </a:r>
            <a:r>
              <a:rPr lang="en-GB" b="1" dirty="0">
                <a:solidFill>
                  <a:srgbClr val="FF0000"/>
                </a:solidFill>
              </a:rPr>
              <a:t>Story </a:t>
            </a:r>
            <a:r>
              <a:rPr lang="en-GB" dirty="0" smtClean="0"/>
              <a:t>page.</a:t>
            </a:r>
            <a:endParaRPr lang="en-GB" dirty="0"/>
          </a:p>
          <a:p>
            <a:pPr marL="285750" indent="-285750">
              <a:buFont typeface="Arial" panose="020B0604020202020204" pitchFamily="34" charset="0"/>
              <a:buChar char="•"/>
            </a:pPr>
            <a:r>
              <a:rPr lang="en-GB" dirty="0"/>
              <a:t>Say the sounds and the highlighted words at </a:t>
            </a:r>
            <a:r>
              <a:rPr lang="en-GB" dirty="0" smtClean="0"/>
              <a:t>top.</a:t>
            </a:r>
            <a:endParaRPr lang="en-GB" dirty="0"/>
          </a:p>
          <a:p>
            <a:pPr marL="285750" indent="-285750">
              <a:buFont typeface="Arial" panose="020B0604020202020204" pitchFamily="34" charset="0"/>
              <a:buChar char="•"/>
            </a:pPr>
            <a:r>
              <a:rPr lang="en-GB" dirty="0"/>
              <a:t>Underline focus grapheme and note </a:t>
            </a:r>
            <a:r>
              <a:rPr lang="en-GB" dirty="0" smtClean="0"/>
              <a:t>the total.</a:t>
            </a:r>
            <a:endParaRPr lang="en-GB" dirty="0"/>
          </a:p>
          <a:p>
            <a:pPr marL="285750" indent="-285750">
              <a:buFont typeface="Arial" panose="020B0604020202020204" pitchFamily="34" charset="0"/>
              <a:buChar char="•"/>
            </a:pPr>
            <a:r>
              <a:rPr lang="en-GB" dirty="0"/>
              <a:t>Read story independently, circle unknown </a:t>
            </a:r>
            <a:r>
              <a:rPr lang="en-GB" dirty="0" smtClean="0"/>
              <a:t>words.</a:t>
            </a:r>
          </a:p>
          <a:p>
            <a:pPr marL="285750" indent="-285750">
              <a:buFont typeface="Arial" panose="020B0604020202020204" pitchFamily="34" charset="0"/>
              <a:buChar char="•"/>
            </a:pPr>
            <a:r>
              <a:rPr lang="en-GB" dirty="0"/>
              <a:t>Re-read story together, discuss in full and use suggested comprehension </a:t>
            </a:r>
            <a:r>
              <a:rPr lang="en-GB" dirty="0" smtClean="0"/>
              <a:t>questions.</a:t>
            </a:r>
            <a:endParaRPr lang="en-GB" dirty="0"/>
          </a:p>
          <a:p>
            <a:pPr marL="285750" indent="-285750">
              <a:buFont typeface="Arial" panose="020B0604020202020204" pitchFamily="34" charset="0"/>
              <a:buChar char="•"/>
            </a:pPr>
            <a:r>
              <a:rPr lang="en-GB" dirty="0"/>
              <a:t>Instruct pupils in follow-up activities, e.g. copy write, self-dictation, write ‘what happens next’, illustrate </a:t>
            </a:r>
            <a:r>
              <a:rPr lang="en-GB" dirty="0" smtClean="0"/>
              <a:t/>
            </a:r>
            <a:br>
              <a:rPr lang="en-GB" dirty="0" smtClean="0"/>
            </a:br>
            <a:r>
              <a:rPr lang="en-GB" dirty="0" smtClean="0"/>
              <a:t>(</a:t>
            </a:r>
            <a:r>
              <a:rPr lang="en-GB" dirty="0"/>
              <a:t>in pupil exercise books </a:t>
            </a:r>
            <a:r>
              <a:rPr lang="en-GB" dirty="0" smtClean="0"/>
              <a:t>as necessary).</a:t>
            </a:r>
          </a:p>
          <a:p>
            <a:pPr marL="285750" indent="-285750">
              <a:buFont typeface="Arial" panose="020B0604020202020204" pitchFamily="34" charset="0"/>
              <a:buChar char="•"/>
            </a:pPr>
            <a:r>
              <a:rPr lang="en-GB" dirty="0" smtClean="0"/>
              <a:t>Occasionally, conduct an adult-led  ‘dictation’ for formal record-keeping.</a:t>
            </a:r>
            <a:endParaRPr lang="en-GB" dirty="0"/>
          </a:p>
          <a:p>
            <a:pPr marL="285750" indent="-285750">
              <a:buFont typeface="Arial" panose="020B0604020202020204" pitchFamily="34" charset="0"/>
              <a:buChar char="•"/>
            </a:pPr>
            <a:endParaRPr lang="en-GB"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414" t="2703" b="7975"/>
          <a:stretch/>
        </p:blipFill>
        <p:spPr>
          <a:xfrm rot="5400000">
            <a:off x="3841588" y="2069903"/>
            <a:ext cx="3384375" cy="2323314"/>
          </a:xfrm>
          <a:prstGeom prst="rect">
            <a:avLst/>
          </a:prstGeom>
        </p:spPr>
      </p:pic>
      <p:sp>
        <p:nvSpPr>
          <p:cNvPr id="10" name="TextBox 9"/>
          <p:cNvSpPr txBox="1"/>
          <p:nvPr/>
        </p:nvSpPr>
        <p:spPr>
          <a:xfrm>
            <a:off x="6855594" y="1412776"/>
            <a:ext cx="1944216"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The Teacher Book has a list of comprehension questions for each Mini Story.</a:t>
            </a:r>
            <a:endParaRPr lang="en-GB" b="1" dirty="0"/>
          </a:p>
        </p:txBody>
      </p:sp>
      <p:cxnSp>
        <p:nvCxnSpPr>
          <p:cNvPr id="12" name="Straight Arrow Connector 11"/>
          <p:cNvCxnSpPr>
            <a:stCxn id="10" idx="2"/>
          </p:cNvCxnSpPr>
          <p:nvPr/>
        </p:nvCxnSpPr>
        <p:spPr>
          <a:xfrm>
            <a:off x="7827702" y="2890104"/>
            <a:ext cx="0" cy="68291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594" y="3573016"/>
            <a:ext cx="1944977" cy="2749664"/>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1100789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07" y="490880"/>
            <a:ext cx="7886700" cy="994172"/>
          </a:xfrm>
        </p:spPr>
        <p:txBody>
          <a:bodyPr>
            <a:normAutofit fontScale="90000"/>
          </a:bodyPr>
          <a:lstStyle/>
          <a:p>
            <a:r>
              <a:rPr lang="en-US" b="1" dirty="0" smtClean="0"/>
              <a:t>‘Spelling Word Banks’ and</a:t>
            </a:r>
            <a:br>
              <a:rPr lang="en-US" b="1" dirty="0" smtClean="0"/>
            </a:br>
            <a:r>
              <a:rPr lang="en-US" b="1" dirty="0" smtClean="0"/>
              <a:t>various additional activities</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725" y="1780923"/>
            <a:ext cx="2360591" cy="1674711"/>
          </a:xfr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73" y="2788326"/>
            <a:ext cx="1862385" cy="2643123"/>
          </a:xfrm>
          <a:prstGeom prst="rect">
            <a:avLst/>
          </a:prstGeom>
          <a:ln>
            <a:solidFill>
              <a:schemeClr val="accent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0416" y="1698494"/>
            <a:ext cx="1353000" cy="1907381"/>
          </a:xfrm>
          <a:prstGeom prst="rect">
            <a:avLst/>
          </a:prstGeom>
          <a:ln>
            <a:solidFill>
              <a:schemeClr val="accent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7465" y="1698494"/>
            <a:ext cx="1383521" cy="1896668"/>
          </a:xfrm>
          <a:prstGeom prst="rect">
            <a:avLst/>
          </a:prstGeom>
          <a:ln>
            <a:solidFill>
              <a:schemeClr val="accent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0416" y="3715252"/>
            <a:ext cx="1366155" cy="1927184"/>
          </a:xfrm>
          <a:prstGeom prst="rect">
            <a:avLst/>
          </a:prstGeom>
          <a:ln>
            <a:solidFill>
              <a:schemeClr val="accent1"/>
            </a:solid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0272" y="3715252"/>
            <a:ext cx="1373736" cy="1927184"/>
          </a:xfrm>
          <a:prstGeom prst="rect">
            <a:avLst/>
          </a:prstGeom>
          <a:ln>
            <a:solidFill>
              <a:schemeClr val="accent1"/>
            </a:solidFill>
          </a:ln>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6818" y="3966187"/>
            <a:ext cx="2360939" cy="1666081"/>
          </a:xfrm>
          <a:prstGeom prst="rect">
            <a:avLst/>
          </a:prstGeom>
          <a:ln>
            <a:solidFill>
              <a:schemeClr val="accent1"/>
            </a:solidFill>
          </a:ln>
        </p:spPr>
      </p:pic>
      <p:sp>
        <p:nvSpPr>
          <p:cNvPr id="10" name="Content Placeholder 2"/>
          <p:cNvSpPr txBox="1">
            <a:spLocks/>
          </p:cNvSpPr>
          <p:nvPr/>
        </p:nvSpPr>
        <p:spPr>
          <a:xfrm>
            <a:off x="2266818" y="5742500"/>
            <a:ext cx="4918111" cy="684666"/>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GB" sz="1800" dirty="0" smtClean="0"/>
              <a:t>Complete </a:t>
            </a:r>
            <a:r>
              <a:rPr lang="en-GB" sz="1800" b="1" dirty="0" smtClean="0">
                <a:solidFill>
                  <a:srgbClr val="FF0000"/>
                </a:solidFill>
              </a:rPr>
              <a:t>Spelling Word Banks </a:t>
            </a:r>
            <a:r>
              <a:rPr lang="en-GB" sz="1800" dirty="0" smtClean="0"/>
              <a:t>and other </a:t>
            </a:r>
            <a:r>
              <a:rPr lang="en-GB" sz="1800" smtClean="0"/>
              <a:t>activities </a:t>
            </a:r>
            <a:br>
              <a:rPr lang="en-GB" sz="1800" smtClean="0"/>
            </a:br>
            <a:r>
              <a:rPr lang="en-GB" sz="1800" smtClean="0"/>
              <a:t>as presented at </a:t>
            </a:r>
            <a:r>
              <a:rPr lang="en-GB" sz="1800" dirty="0" smtClean="0"/>
              <a:t>the end of each Pupil Book.</a:t>
            </a:r>
          </a:p>
          <a:p>
            <a:pPr marL="0" indent="0">
              <a:buFont typeface="Arial" panose="020B0604020202020204" pitchFamily="34" charset="0"/>
              <a:buNone/>
            </a:pPr>
            <a:endParaRPr lang="en-GB" dirty="0"/>
          </a:p>
        </p:txBody>
      </p:sp>
      <p:sp>
        <p:nvSpPr>
          <p:cNvPr id="11" name="Rectangle 10"/>
          <p:cNvSpPr/>
          <p:nvPr/>
        </p:nvSpPr>
        <p:spPr>
          <a:xfrm>
            <a:off x="2782705" y="2009348"/>
            <a:ext cx="2376264"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smtClean="0"/>
              <a:t>Help </a:t>
            </a:r>
            <a:r>
              <a:rPr lang="en-GB" b="1" dirty="0"/>
              <a:t>children to focus on which words are spelt which way.</a:t>
            </a:r>
          </a:p>
          <a:p>
            <a:r>
              <a:rPr lang="en-GB" b="1" dirty="0"/>
              <a:t>“Can you tell me 6 words spelt with the focus letter/s-sound?”</a:t>
            </a:r>
          </a:p>
        </p:txBody>
      </p:sp>
    </p:spTree>
    <p:extLst>
      <p:ext uri="{BB962C8B-B14F-4D97-AF65-F5344CB8AC3E}">
        <p14:creationId xmlns:p14="http://schemas.microsoft.com/office/powerpoint/2010/main" val="2058326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Remember…</a:t>
            </a:r>
            <a:endParaRPr lang="en-GB" b="1" dirty="0"/>
          </a:p>
        </p:txBody>
      </p:sp>
      <p:sp>
        <p:nvSpPr>
          <p:cNvPr id="3" name="Content Placeholder 2"/>
          <p:cNvSpPr>
            <a:spLocks noGrp="1"/>
          </p:cNvSpPr>
          <p:nvPr>
            <p:ph idx="1"/>
          </p:nvPr>
        </p:nvSpPr>
        <p:spPr>
          <a:xfrm>
            <a:off x="457200" y="1381936"/>
            <a:ext cx="8229600" cy="4525963"/>
          </a:xfrm>
        </p:spPr>
        <p:txBody>
          <a:bodyPr>
            <a:normAutofit/>
          </a:bodyPr>
          <a:lstStyle/>
          <a:p>
            <a:r>
              <a:rPr lang="en-GB" sz="2800" dirty="0"/>
              <a:t>The sessions are full of </a:t>
            </a:r>
            <a:r>
              <a:rPr lang="en-GB" sz="2800" dirty="0" smtClean="0"/>
              <a:t>routines and repetition </a:t>
            </a:r>
            <a:r>
              <a:rPr lang="en-GB" sz="2800" dirty="0"/>
              <a:t>– there should be no down times. </a:t>
            </a:r>
          </a:p>
          <a:p>
            <a:r>
              <a:rPr lang="en-GB" sz="2800" dirty="0" smtClean="0"/>
              <a:t>As the children begin to recognise the resources, the sessions become faster.</a:t>
            </a:r>
          </a:p>
          <a:p>
            <a:r>
              <a:rPr lang="en-GB" sz="2800" dirty="0" smtClean="0"/>
              <a:t>Quicker learners can be more independent, allowing the adult to focus on those who need closer </a:t>
            </a:r>
            <a:r>
              <a:rPr lang="en-GB" sz="2800" dirty="0" smtClean="0"/>
              <a:t>supervision</a:t>
            </a:r>
            <a:endParaRPr lang="en-GB" sz="2800" dirty="0" smtClean="0"/>
          </a:p>
        </p:txBody>
      </p:sp>
      <p:sp>
        <p:nvSpPr>
          <p:cNvPr id="4" name="Content Placeholder 2"/>
          <p:cNvSpPr txBox="1">
            <a:spLocks/>
          </p:cNvSpPr>
          <p:nvPr/>
        </p:nvSpPr>
        <p:spPr>
          <a:xfrm>
            <a:off x="2555776" y="5013176"/>
            <a:ext cx="4608758" cy="612666"/>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GB" sz="2400" dirty="0" smtClean="0"/>
              <a:t>Teaching needs to become </a:t>
            </a:r>
            <a:r>
              <a:rPr lang="en-GB" sz="2400" dirty="0" smtClean="0">
                <a:solidFill>
                  <a:srgbClr val="FF0000"/>
                </a:solidFill>
              </a:rPr>
              <a:t>time-efficient</a:t>
            </a:r>
            <a:r>
              <a:rPr lang="en-GB" sz="2400" dirty="0" smtClean="0"/>
              <a:t> but </a:t>
            </a:r>
            <a:br>
              <a:rPr lang="en-GB" sz="2400" dirty="0" smtClean="0"/>
            </a:br>
            <a:r>
              <a:rPr lang="en-GB" sz="2400" dirty="0" smtClean="0"/>
              <a:t>allow </a:t>
            </a:r>
            <a:r>
              <a:rPr lang="en-GB" sz="2400" dirty="0" smtClean="0">
                <a:solidFill>
                  <a:srgbClr val="FF0000"/>
                </a:solidFill>
              </a:rPr>
              <a:t>sufficient time </a:t>
            </a:r>
            <a:r>
              <a:rPr lang="en-GB" sz="2400" dirty="0" smtClean="0"/>
              <a:t>for learners to learn!</a:t>
            </a:r>
          </a:p>
          <a:p>
            <a:pPr marL="0" indent="0">
              <a:buFont typeface="Arial" panose="020B0604020202020204" pitchFamily="34" charset="0"/>
              <a:buNone/>
            </a:pPr>
            <a:endParaRPr lang="en-GB" dirty="0"/>
          </a:p>
        </p:txBody>
      </p:sp>
      <p:sp>
        <p:nvSpPr>
          <p:cNvPr id="5" name="TextBox 4"/>
          <p:cNvSpPr txBox="1"/>
          <p:nvPr/>
        </p:nvSpPr>
        <p:spPr>
          <a:xfrm>
            <a:off x="971600" y="6021288"/>
            <a:ext cx="6953378" cy="369332"/>
          </a:xfrm>
          <a:prstGeom prst="rect">
            <a:avLst/>
          </a:prstGeom>
          <a:noFill/>
        </p:spPr>
        <p:txBody>
          <a:bodyPr wrap="none" rtlCol="0">
            <a:spAutoFit/>
          </a:bodyPr>
          <a:lstStyle/>
          <a:p>
            <a:r>
              <a:rPr lang="en-US" dirty="0" smtClean="0"/>
              <a:t>Contact </a:t>
            </a:r>
            <a:r>
              <a:rPr lang="en-US" dirty="0" smtClean="0">
                <a:hlinkClick r:id="rId2"/>
              </a:rPr>
              <a:t>debbie@phonicsinternational.com</a:t>
            </a:r>
            <a:r>
              <a:rPr lang="en-US" dirty="0" smtClean="0"/>
              <a:t> for support or with feedback.</a:t>
            </a:r>
            <a:endParaRPr lang="en-US" dirty="0"/>
          </a:p>
        </p:txBody>
      </p:sp>
    </p:spTree>
    <p:extLst>
      <p:ext uri="{BB962C8B-B14F-4D97-AF65-F5344CB8AC3E}">
        <p14:creationId xmlns:p14="http://schemas.microsoft.com/office/powerpoint/2010/main" val="4219085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No Nonsense Phonics Skills</a:t>
            </a:r>
            <a:endParaRPr lang="en-GB" b="1" dirty="0"/>
          </a:p>
        </p:txBody>
      </p:sp>
      <p:sp>
        <p:nvSpPr>
          <p:cNvPr id="3" name="Content Placeholder 2"/>
          <p:cNvSpPr>
            <a:spLocks noGrp="1"/>
          </p:cNvSpPr>
          <p:nvPr>
            <p:ph idx="1"/>
          </p:nvPr>
        </p:nvSpPr>
        <p:spPr>
          <a:xfrm>
            <a:off x="539552" y="1268760"/>
            <a:ext cx="8229600" cy="1080120"/>
          </a:xfrm>
        </p:spPr>
        <p:txBody>
          <a:bodyPr>
            <a:normAutofit/>
          </a:bodyPr>
          <a:lstStyle/>
          <a:p>
            <a:pPr marL="0" indent="0">
              <a:buNone/>
            </a:pPr>
            <a:r>
              <a:rPr lang="en-GB" sz="2800" dirty="0" smtClean="0"/>
              <a:t>The programme is based on the </a:t>
            </a:r>
            <a:r>
              <a:rPr lang="en-GB" sz="2800" i="1" dirty="0" smtClean="0"/>
              <a:t>Five Pillars of Literacy</a:t>
            </a:r>
            <a:r>
              <a:rPr lang="en-GB" sz="2800" dirty="0" smtClean="0"/>
              <a:t> model informed by research:</a:t>
            </a:r>
            <a:endParaRPr lang="en-GB" sz="2800" i="1" dirty="0"/>
          </a:p>
        </p:txBody>
      </p:sp>
      <p:sp>
        <p:nvSpPr>
          <p:cNvPr id="11" name="Rounded Rectangle 10"/>
          <p:cNvSpPr/>
          <p:nvPr/>
        </p:nvSpPr>
        <p:spPr>
          <a:xfrm>
            <a:off x="683568" y="2411760"/>
            <a:ext cx="2520280"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Phonemic awareness</a:t>
            </a:r>
            <a:endParaRPr lang="en-US" dirty="0"/>
          </a:p>
        </p:txBody>
      </p:sp>
      <p:sp>
        <p:nvSpPr>
          <p:cNvPr id="14" name="Rounded Rectangle 13"/>
          <p:cNvSpPr/>
          <p:nvPr/>
        </p:nvSpPr>
        <p:spPr>
          <a:xfrm>
            <a:off x="683568" y="3157390"/>
            <a:ext cx="2520280" cy="57606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Phonics knowledge</a:t>
            </a:r>
            <a:endParaRPr lang="en-US" dirty="0"/>
          </a:p>
        </p:txBody>
      </p:sp>
      <p:sp>
        <p:nvSpPr>
          <p:cNvPr id="15" name="Rounded Rectangle 14"/>
          <p:cNvSpPr/>
          <p:nvPr/>
        </p:nvSpPr>
        <p:spPr>
          <a:xfrm>
            <a:off x="692470" y="3880211"/>
            <a:ext cx="2520280"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Vocabulary</a:t>
            </a:r>
            <a:endParaRPr lang="en-US" dirty="0"/>
          </a:p>
        </p:txBody>
      </p:sp>
      <p:sp>
        <p:nvSpPr>
          <p:cNvPr id="16" name="Rounded Rectangle 15"/>
          <p:cNvSpPr/>
          <p:nvPr/>
        </p:nvSpPr>
        <p:spPr>
          <a:xfrm>
            <a:off x="717108" y="4625841"/>
            <a:ext cx="252028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Reading fluency</a:t>
            </a:r>
            <a:endParaRPr lang="en-US" dirty="0"/>
          </a:p>
        </p:txBody>
      </p:sp>
      <p:sp>
        <p:nvSpPr>
          <p:cNvPr id="17" name="Rounded Rectangle 16"/>
          <p:cNvSpPr/>
          <p:nvPr/>
        </p:nvSpPr>
        <p:spPr>
          <a:xfrm>
            <a:off x="717108" y="5371471"/>
            <a:ext cx="2520280" cy="5760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Comprehension</a:t>
            </a:r>
            <a:endParaRPr lang="en-US" dirty="0"/>
          </a:p>
        </p:txBody>
      </p:sp>
      <p:sp>
        <p:nvSpPr>
          <p:cNvPr id="18" name="Rectangle 17"/>
          <p:cNvSpPr/>
          <p:nvPr/>
        </p:nvSpPr>
        <p:spPr>
          <a:xfrm>
            <a:off x="3368501" y="2357722"/>
            <a:ext cx="5019905" cy="646331"/>
          </a:xfrm>
          <a:prstGeom prst="rect">
            <a:avLst/>
          </a:prstGeom>
        </p:spPr>
        <p:txBody>
          <a:bodyPr wrap="square">
            <a:spAutoFit/>
          </a:bodyPr>
          <a:lstStyle/>
          <a:p>
            <a:pPr lvl="1"/>
            <a:r>
              <a:rPr lang="en-GB" i="1" dirty="0" smtClean="0"/>
              <a:t>Develop awareness </a:t>
            </a:r>
            <a:r>
              <a:rPr lang="en-GB" i="1" dirty="0"/>
              <a:t>of the smallest sounds in </a:t>
            </a:r>
            <a:r>
              <a:rPr lang="en-GB" i="1" dirty="0" smtClean="0"/>
              <a:t>speech (PA)</a:t>
            </a:r>
            <a:endParaRPr lang="en-GB" i="1" dirty="0"/>
          </a:p>
        </p:txBody>
      </p:sp>
      <p:sp>
        <p:nvSpPr>
          <p:cNvPr id="19" name="Rectangle 18"/>
          <p:cNvSpPr/>
          <p:nvPr/>
        </p:nvSpPr>
        <p:spPr>
          <a:xfrm>
            <a:off x="3368501" y="3081025"/>
            <a:ext cx="5054996" cy="646331"/>
          </a:xfrm>
          <a:prstGeom prst="rect">
            <a:avLst/>
          </a:prstGeom>
        </p:spPr>
        <p:txBody>
          <a:bodyPr wrap="square">
            <a:spAutoFit/>
          </a:bodyPr>
          <a:lstStyle/>
          <a:p>
            <a:pPr lvl="1"/>
            <a:r>
              <a:rPr lang="en-GB" i="1" dirty="0"/>
              <a:t>T</a:t>
            </a:r>
            <a:r>
              <a:rPr lang="en-GB" i="1" dirty="0" smtClean="0"/>
              <a:t>each </a:t>
            </a:r>
            <a:r>
              <a:rPr lang="en-GB" i="1" dirty="0"/>
              <a:t>the alphabetic code and phonics skills explicitly and </a:t>
            </a:r>
            <a:r>
              <a:rPr lang="en-GB" i="1" dirty="0" smtClean="0"/>
              <a:t>systematically (includes PA)</a:t>
            </a:r>
            <a:endParaRPr lang="en-GB" i="1" dirty="0"/>
          </a:p>
        </p:txBody>
      </p:sp>
      <p:sp>
        <p:nvSpPr>
          <p:cNvPr id="20" name="Rectangle 19"/>
          <p:cNvSpPr/>
          <p:nvPr/>
        </p:nvSpPr>
        <p:spPr>
          <a:xfrm>
            <a:off x="3358405" y="4684494"/>
            <a:ext cx="5054996" cy="369332"/>
          </a:xfrm>
          <a:prstGeom prst="rect">
            <a:avLst/>
          </a:prstGeom>
        </p:spPr>
        <p:txBody>
          <a:bodyPr wrap="square">
            <a:spAutoFit/>
          </a:bodyPr>
          <a:lstStyle/>
          <a:p>
            <a:pPr lvl="1"/>
            <a:r>
              <a:rPr lang="en-GB" i="1" dirty="0" smtClean="0"/>
              <a:t>Provide </a:t>
            </a:r>
            <a:r>
              <a:rPr lang="en-GB" i="1" dirty="0"/>
              <a:t>ample repetition and repeat reading</a:t>
            </a:r>
          </a:p>
        </p:txBody>
      </p:sp>
      <p:sp>
        <p:nvSpPr>
          <p:cNvPr id="21" name="Rectangle 20"/>
          <p:cNvSpPr/>
          <p:nvPr/>
        </p:nvSpPr>
        <p:spPr>
          <a:xfrm>
            <a:off x="3358405" y="3944674"/>
            <a:ext cx="5343028" cy="369332"/>
          </a:xfrm>
          <a:prstGeom prst="rect">
            <a:avLst/>
          </a:prstGeom>
        </p:spPr>
        <p:txBody>
          <a:bodyPr wrap="square">
            <a:spAutoFit/>
          </a:bodyPr>
          <a:lstStyle/>
          <a:p>
            <a:pPr lvl="1"/>
            <a:r>
              <a:rPr lang="en-GB" i="1" dirty="0"/>
              <a:t>T</a:t>
            </a:r>
            <a:r>
              <a:rPr lang="en-GB" i="1" dirty="0" smtClean="0"/>
              <a:t>each </a:t>
            </a:r>
            <a:r>
              <a:rPr lang="en-GB" i="1" dirty="0"/>
              <a:t>new words </a:t>
            </a:r>
            <a:r>
              <a:rPr lang="en-GB" i="1" dirty="0" smtClean="0"/>
              <a:t>explicitly to enrich </a:t>
            </a:r>
            <a:r>
              <a:rPr lang="en-GB" i="1" dirty="0"/>
              <a:t>vocabulary </a:t>
            </a:r>
          </a:p>
        </p:txBody>
      </p:sp>
      <p:sp>
        <p:nvSpPr>
          <p:cNvPr id="22" name="Rectangle 21"/>
          <p:cNvSpPr/>
          <p:nvPr/>
        </p:nvSpPr>
        <p:spPr>
          <a:xfrm>
            <a:off x="3358405" y="5323150"/>
            <a:ext cx="5343028" cy="923330"/>
          </a:xfrm>
          <a:prstGeom prst="rect">
            <a:avLst/>
          </a:prstGeom>
        </p:spPr>
        <p:txBody>
          <a:bodyPr wrap="square">
            <a:spAutoFit/>
          </a:bodyPr>
          <a:lstStyle/>
          <a:p>
            <a:pPr lvl="1"/>
            <a:r>
              <a:rPr lang="en-GB" i="1" smtClean="0"/>
              <a:t>Oral comprehension (spoken language) </a:t>
            </a:r>
            <a:r>
              <a:rPr lang="en-GB" i="1" dirty="0"/>
              <a:t>and reading comprehension of how to interpret literature</a:t>
            </a:r>
          </a:p>
        </p:txBody>
      </p:sp>
    </p:spTree>
    <p:extLst>
      <p:ext uri="{BB962C8B-B14F-4D97-AF65-F5344CB8AC3E}">
        <p14:creationId xmlns:p14="http://schemas.microsoft.com/office/powerpoint/2010/main" val="105998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Simple View of Reading</a:t>
            </a:r>
            <a:endParaRPr lang="en-GB" b="1" dirty="0"/>
          </a:p>
        </p:txBody>
      </p:sp>
      <p:pic>
        <p:nvPicPr>
          <p:cNvPr id="4" name="Content Placeholder 3" descr="Entry Point Assessmen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3663" t="26217" r="36543" b="2831"/>
          <a:stretch/>
        </p:blipFill>
        <p:spPr>
          <a:xfrm>
            <a:off x="755576" y="1402128"/>
            <a:ext cx="4564574" cy="4896544"/>
          </a:xfrm>
        </p:spPr>
      </p:pic>
      <p:sp>
        <p:nvSpPr>
          <p:cNvPr id="5" name="TextBox 4"/>
          <p:cNvSpPr txBox="1"/>
          <p:nvPr/>
        </p:nvSpPr>
        <p:spPr>
          <a:xfrm>
            <a:off x="5868144" y="1628800"/>
            <a:ext cx="2736304" cy="31393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smtClean="0"/>
              <a:t>There are two main processes for being a ‘reader’ in the full sense:</a:t>
            </a:r>
          </a:p>
          <a:p>
            <a:endParaRPr lang="en-GB" dirty="0"/>
          </a:p>
          <a:p>
            <a:pPr marL="342900" indent="-342900">
              <a:buAutoNum type="arabicPeriod"/>
            </a:pPr>
            <a:r>
              <a:rPr lang="en-GB" b="1" i="1" dirty="0" smtClean="0"/>
              <a:t>Word decoding and word recognition: </a:t>
            </a:r>
            <a:r>
              <a:rPr lang="en-GB" dirty="0" smtClean="0"/>
              <a:t>What </a:t>
            </a:r>
            <a:r>
              <a:rPr lang="en-GB" b="1" dirty="0" smtClean="0">
                <a:solidFill>
                  <a:srgbClr val="FF0000"/>
                </a:solidFill>
              </a:rPr>
              <a:t>ARE</a:t>
            </a:r>
            <a:r>
              <a:rPr lang="en-GB" dirty="0" smtClean="0">
                <a:solidFill>
                  <a:srgbClr val="FF0000"/>
                </a:solidFill>
              </a:rPr>
              <a:t> </a:t>
            </a:r>
            <a:r>
              <a:rPr lang="en-GB" dirty="0" smtClean="0"/>
              <a:t>the words?</a:t>
            </a:r>
          </a:p>
          <a:p>
            <a:pPr marL="342900" indent="-342900">
              <a:buAutoNum type="arabicPeriod"/>
            </a:pPr>
            <a:endParaRPr lang="en-GB" dirty="0"/>
          </a:p>
          <a:p>
            <a:pPr marL="342900" indent="-342900">
              <a:buAutoNum type="arabicPeriod"/>
            </a:pPr>
            <a:r>
              <a:rPr lang="en-GB" b="1" i="1" dirty="0" smtClean="0"/>
              <a:t>Language comprehension: </a:t>
            </a:r>
            <a:r>
              <a:rPr lang="en-GB" dirty="0" smtClean="0"/>
              <a:t>What do the words </a:t>
            </a:r>
            <a:r>
              <a:rPr lang="en-GB" b="1" dirty="0" smtClean="0">
                <a:solidFill>
                  <a:srgbClr val="FF0000"/>
                </a:solidFill>
              </a:rPr>
              <a:t>MEAN</a:t>
            </a:r>
            <a:r>
              <a:rPr lang="en-GB" dirty="0" smtClean="0"/>
              <a:t>?</a:t>
            </a:r>
            <a:endParaRPr lang="en-GB" dirty="0"/>
          </a:p>
        </p:txBody>
      </p:sp>
      <p:sp>
        <p:nvSpPr>
          <p:cNvPr id="3" name="TextBox 2"/>
          <p:cNvSpPr txBox="1"/>
          <p:nvPr/>
        </p:nvSpPr>
        <p:spPr>
          <a:xfrm>
            <a:off x="4427984" y="5301208"/>
            <a:ext cx="3941785" cy="646331"/>
          </a:xfrm>
          <a:prstGeom prst="rect">
            <a:avLst/>
          </a:prstGeom>
          <a:noFill/>
        </p:spPr>
        <p:txBody>
          <a:bodyPr wrap="none" rtlCol="0">
            <a:spAutoFit/>
          </a:bodyPr>
          <a:lstStyle/>
          <a:p>
            <a:r>
              <a:rPr lang="en-US" dirty="0" smtClean="0"/>
              <a:t>Gough and </a:t>
            </a:r>
            <a:r>
              <a:rPr lang="en-US" dirty="0" err="1" smtClean="0"/>
              <a:t>Tumner’s</a:t>
            </a:r>
            <a:r>
              <a:rPr lang="en-US" dirty="0" smtClean="0"/>
              <a:t> </a:t>
            </a:r>
            <a:r>
              <a:rPr lang="en-US" dirty="0" err="1" smtClean="0"/>
              <a:t>SVoR</a:t>
            </a:r>
            <a:r>
              <a:rPr lang="en-US" dirty="0" smtClean="0"/>
              <a:t> model (1986</a:t>
            </a:r>
            <a:r>
              <a:rPr lang="en-US" dirty="0"/>
              <a:t>)</a:t>
            </a:r>
            <a:endParaRPr lang="en-US" dirty="0" smtClean="0"/>
          </a:p>
          <a:p>
            <a:r>
              <a:rPr lang="en-US" dirty="0" smtClean="0"/>
              <a:t>Recommended by Sir Jim Rose (2006)</a:t>
            </a:r>
            <a:endParaRPr lang="en-US" dirty="0"/>
          </a:p>
        </p:txBody>
      </p:sp>
    </p:spTree>
    <p:extLst>
      <p:ext uri="{BB962C8B-B14F-4D97-AF65-F5344CB8AC3E}">
        <p14:creationId xmlns:p14="http://schemas.microsoft.com/office/powerpoint/2010/main" val="1580056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128"/>
            <a:ext cx="8229600" cy="1143000"/>
          </a:xfrm>
        </p:spPr>
        <p:txBody>
          <a:bodyPr/>
          <a:lstStyle/>
          <a:p>
            <a:r>
              <a:rPr lang="en-GB" b="1" dirty="0" smtClean="0"/>
              <a:t>Links to Letters and Sounds</a:t>
            </a:r>
            <a:endParaRPr lang="en-GB" b="1" dirty="0"/>
          </a:p>
        </p:txBody>
      </p:sp>
      <p:sp>
        <p:nvSpPr>
          <p:cNvPr id="3" name="Content Placeholder 2"/>
          <p:cNvSpPr>
            <a:spLocks noGrp="1"/>
          </p:cNvSpPr>
          <p:nvPr>
            <p:ph idx="1"/>
          </p:nvPr>
        </p:nvSpPr>
        <p:spPr>
          <a:xfrm>
            <a:off x="1822568" y="1180853"/>
            <a:ext cx="5837820" cy="682940"/>
          </a:xfrm>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marL="0" indent="0">
              <a:buNone/>
            </a:pPr>
            <a:r>
              <a:rPr lang="en-GB" sz="2400" dirty="0" smtClean="0"/>
              <a:t>Broadly speaking, the NNPS programme links to </a:t>
            </a:r>
            <a:br>
              <a:rPr lang="en-GB" sz="2400" dirty="0" smtClean="0"/>
            </a:br>
            <a:r>
              <a:rPr lang="en-GB" sz="2400" dirty="0" smtClean="0"/>
              <a:t>Letters and Sounds (DfES 2007) in the following way:</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146095192"/>
              </p:ext>
            </p:extLst>
          </p:nvPr>
        </p:nvGraphicFramePr>
        <p:xfrm>
          <a:off x="827584" y="1984923"/>
          <a:ext cx="7488832" cy="3291840"/>
        </p:xfrm>
        <a:graphic>
          <a:graphicData uri="http://schemas.openxmlformats.org/drawingml/2006/table">
            <a:tbl>
              <a:tblPr firstRow="1" bandRow="1">
                <a:tableStyleId>{5C22544A-7EE6-4342-B048-85BDC9FD1C3A}</a:tableStyleId>
              </a:tblPr>
              <a:tblGrid>
                <a:gridCol w="3744416"/>
                <a:gridCol w="3744416"/>
              </a:tblGrid>
              <a:tr h="370840">
                <a:tc>
                  <a:txBody>
                    <a:bodyPr/>
                    <a:lstStyle/>
                    <a:p>
                      <a:pPr algn="ctr"/>
                      <a:r>
                        <a:rPr lang="en-GB" sz="2400" dirty="0" smtClean="0"/>
                        <a:t>Letters and Sounds</a:t>
                      </a:r>
                      <a:endParaRPr lang="en-GB" sz="2400" dirty="0"/>
                    </a:p>
                  </a:txBody>
                  <a:tcPr anchor="ctr"/>
                </a:tc>
                <a:tc>
                  <a:txBody>
                    <a:bodyPr/>
                    <a:lstStyle/>
                    <a:p>
                      <a:pPr algn="ctr"/>
                      <a:r>
                        <a:rPr lang="en-GB" sz="2400" dirty="0" smtClean="0"/>
                        <a:t>No Nonsense</a:t>
                      </a:r>
                      <a:r>
                        <a:rPr lang="en-GB" sz="2400" baseline="0" dirty="0" smtClean="0"/>
                        <a:t> Phonics Skills</a:t>
                      </a:r>
                      <a:endParaRPr lang="en-GB" sz="2400" dirty="0"/>
                    </a:p>
                  </a:txBody>
                  <a:tcPr anchor="ctr"/>
                </a:tc>
              </a:tr>
              <a:tr h="370840">
                <a:tc>
                  <a:txBody>
                    <a:bodyPr/>
                    <a:lstStyle/>
                    <a:p>
                      <a:pPr algn="ctr"/>
                      <a:r>
                        <a:rPr lang="en-GB" sz="2400" dirty="0" smtClean="0"/>
                        <a:t>Phase Two</a:t>
                      </a:r>
                      <a:endParaRPr lang="en-GB" sz="2400" dirty="0"/>
                    </a:p>
                  </a:txBody>
                  <a:tcPr anchor="ctr"/>
                </a:tc>
                <a:tc>
                  <a:txBody>
                    <a:bodyPr/>
                    <a:lstStyle/>
                    <a:p>
                      <a:pPr algn="ctr"/>
                      <a:r>
                        <a:rPr lang="en-GB" sz="2400" dirty="0" smtClean="0"/>
                        <a:t>Books 1 and 2</a:t>
                      </a:r>
                      <a:endParaRPr lang="en-GB" sz="2400" dirty="0"/>
                    </a:p>
                  </a:txBody>
                  <a:tcPr anchor="ctr"/>
                </a:tc>
              </a:tr>
              <a:tr h="370840">
                <a:tc>
                  <a:txBody>
                    <a:bodyPr/>
                    <a:lstStyle/>
                    <a:p>
                      <a:pPr algn="ctr"/>
                      <a:r>
                        <a:rPr lang="en-GB" sz="2400" dirty="0" smtClean="0"/>
                        <a:t>Phase Three</a:t>
                      </a:r>
                      <a:endParaRPr lang="en-GB" sz="2400" dirty="0"/>
                    </a:p>
                  </a:txBody>
                  <a:tcPr anchor="ctr"/>
                </a:tc>
                <a:tc>
                  <a:txBody>
                    <a:bodyPr/>
                    <a:lstStyle/>
                    <a:p>
                      <a:pPr algn="ctr"/>
                      <a:r>
                        <a:rPr lang="en-GB" sz="2400" dirty="0" smtClean="0"/>
                        <a:t>Books 3 and 4</a:t>
                      </a:r>
                      <a:endParaRPr lang="en-GB" sz="2400" dirty="0"/>
                    </a:p>
                  </a:txBody>
                  <a:tcPr anchor="ctr"/>
                </a:tc>
              </a:tr>
              <a:tr h="370840">
                <a:tc>
                  <a:txBody>
                    <a:bodyPr/>
                    <a:lstStyle/>
                    <a:p>
                      <a:pPr algn="ctr"/>
                      <a:r>
                        <a:rPr lang="en-GB" sz="2400" dirty="0" smtClean="0"/>
                        <a:t>Phase Four</a:t>
                      </a:r>
                    </a:p>
                    <a:p>
                      <a:pPr algn="ctr"/>
                      <a:r>
                        <a:rPr lang="en-GB" sz="1800" dirty="0" smtClean="0"/>
                        <a:t>No</a:t>
                      </a:r>
                      <a:r>
                        <a:rPr lang="en-GB" sz="1800" baseline="0" dirty="0" smtClean="0"/>
                        <a:t> new correspondences introduced.</a:t>
                      </a:r>
                      <a:endParaRPr lang="en-GB" sz="1800" dirty="0"/>
                    </a:p>
                  </a:txBody>
                  <a:tcPr anchor="ctr"/>
                </a:tc>
                <a:tc>
                  <a:txBody>
                    <a:bodyPr/>
                    <a:lstStyle/>
                    <a:p>
                      <a:pPr algn="ctr"/>
                      <a:r>
                        <a:rPr lang="en-GB" sz="1800" dirty="0" smtClean="0"/>
                        <a:t>All NNPS books include words </a:t>
                      </a:r>
                      <a:br>
                        <a:rPr lang="en-GB" sz="1800" dirty="0" smtClean="0"/>
                      </a:br>
                      <a:r>
                        <a:rPr lang="en-GB" sz="1800" dirty="0" smtClean="0"/>
                        <a:t>with consonant clusters. There are no books that are the </a:t>
                      </a:r>
                      <a:r>
                        <a:rPr lang="en-GB" sz="1800" dirty="0" smtClean="0"/>
                        <a:t>equivalent </a:t>
                      </a:r>
                      <a:r>
                        <a:rPr lang="en-GB" sz="1800" dirty="0" smtClean="0"/>
                        <a:t>of Phase</a:t>
                      </a:r>
                      <a:r>
                        <a:rPr lang="en-GB" sz="1800" baseline="0" dirty="0" smtClean="0"/>
                        <a:t> Four as new correspondences are introduced continuously in NNPS.</a:t>
                      </a:r>
                      <a:endParaRPr lang="en-GB" sz="1800" dirty="0"/>
                    </a:p>
                  </a:txBody>
                  <a:tcPr anchor="ctr"/>
                </a:tc>
              </a:tr>
              <a:tr h="370840">
                <a:tc>
                  <a:txBody>
                    <a:bodyPr/>
                    <a:lstStyle/>
                    <a:p>
                      <a:pPr algn="ctr"/>
                      <a:r>
                        <a:rPr lang="en-GB" sz="2400" dirty="0" smtClean="0"/>
                        <a:t>Phase Five</a:t>
                      </a:r>
                      <a:endParaRPr lang="en-GB" sz="2400" dirty="0"/>
                    </a:p>
                  </a:txBody>
                  <a:tcPr anchor="ctr"/>
                </a:tc>
                <a:tc>
                  <a:txBody>
                    <a:bodyPr/>
                    <a:lstStyle/>
                    <a:p>
                      <a:pPr algn="ctr"/>
                      <a:r>
                        <a:rPr lang="en-GB" sz="2400" dirty="0" smtClean="0"/>
                        <a:t>Book 7, 8 and 9</a:t>
                      </a:r>
                      <a:endParaRPr lang="en-GB" sz="2400" dirty="0"/>
                    </a:p>
                  </a:txBody>
                  <a:tcPr anchor="ctr"/>
                </a:tc>
              </a:tr>
            </a:tbl>
          </a:graphicData>
        </a:graphic>
      </p:graphicFrame>
      <p:sp>
        <p:nvSpPr>
          <p:cNvPr id="5" name="TextBox 4"/>
          <p:cNvSpPr txBox="1"/>
          <p:nvPr/>
        </p:nvSpPr>
        <p:spPr>
          <a:xfrm>
            <a:off x="971600" y="5276763"/>
            <a:ext cx="7539756" cy="923330"/>
          </a:xfrm>
          <a:prstGeom prst="rect">
            <a:avLst/>
          </a:prstGeom>
          <a:noFill/>
        </p:spPr>
        <p:txBody>
          <a:bodyPr wrap="none" rtlCol="0">
            <a:spAutoFit/>
          </a:bodyPr>
          <a:lstStyle/>
          <a:p>
            <a:r>
              <a:rPr lang="en-US" dirty="0" smtClean="0"/>
              <a:t>Note: Some ‘Phase Five’ spelling and pronunciation alternatives are introduced</a:t>
            </a:r>
            <a:br>
              <a:rPr lang="en-US" dirty="0" smtClean="0"/>
            </a:br>
            <a:r>
              <a:rPr lang="en-US" dirty="0" smtClean="0"/>
              <a:t>both systematically and incidentally from Pupil Book 3 onwards. </a:t>
            </a:r>
          </a:p>
          <a:p>
            <a:r>
              <a:rPr lang="en-US" dirty="0" smtClean="0"/>
              <a:t>See correlation chart for NNPS and Letters and Sounds via USB Stick resources.</a:t>
            </a:r>
            <a:endParaRPr lang="en-US" dirty="0"/>
          </a:p>
        </p:txBody>
      </p:sp>
    </p:spTree>
    <p:extLst>
      <p:ext uri="{BB962C8B-B14F-4D97-AF65-F5344CB8AC3E}">
        <p14:creationId xmlns:p14="http://schemas.microsoft.com/office/powerpoint/2010/main" val="4128839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Entry Point Assessment (USB Stick)</a:t>
            </a:r>
            <a:endParaRPr lang="en-GB" b="1" dirty="0"/>
          </a:p>
        </p:txBody>
      </p:sp>
      <p:sp>
        <p:nvSpPr>
          <p:cNvPr id="3" name="Content Placeholder 2"/>
          <p:cNvSpPr>
            <a:spLocks noGrp="1"/>
          </p:cNvSpPr>
          <p:nvPr>
            <p:ph sz="half" idx="1"/>
          </p:nvPr>
        </p:nvSpPr>
        <p:spPr>
          <a:xfrm>
            <a:off x="454224" y="1329672"/>
            <a:ext cx="4038600" cy="4525963"/>
          </a:xfrm>
        </p:spPr>
        <p:txBody>
          <a:bodyPr>
            <a:normAutofit/>
          </a:bodyPr>
          <a:lstStyle/>
          <a:p>
            <a:pPr marL="57150" indent="0">
              <a:buNone/>
            </a:pPr>
            <a:r>
              <a:rPr lang="en-GB" sz="2400" dirty="0" smtClean="0"/>
              <a:t>The Alphabet Letters sheets (upper, lower case, ordering)</a:t>
            </a:r>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8" name="Content Placeholder 7"/>
          <p:cNvSpPr>
            <a:spLocks noGrp="1"/>
          </p:cNvSpPr>
          <p:nvPr>
            <p:ph sz="half" idx="2"/>
          </p:nvPr>
        </p:nvSpPr>
        <p:spPr>
          <a:xfrm>
            <a:off x="4587713" y="1313429"/>
            <a:ext cx="4231229" cy="4525963"/>
          </a:xfrm>
        </p:spPr>
        <p:txBody>
          <a:bodyPr>
            <a:normAutofit/>
          </a:bodyPr>
          <a:lstStyle/>
          <a:p>
            <a:pPr marL="0" lvl="1" indent="0">
              <a:buNone/>
            </a:pPr>
            <a:r>
              <a:rPr lang="en-GB" dirty="0"/>
              <a:t>Letter/s-sound </a:t>
            </a:r>
            <a:r>
              <a:rPr lang="en-GB" dirty="0" smtClean="0"/>
              <a:t>Correspondence </a:t>
            </a:r>
            <a:r>
              <a:rPr lang="en-GB" dirty="0"/>
              <a:t>sheets for </a:t>
            </a:r>
            <a:r>
              <a:rPr lang="en-GB" dirty="0" smtClean="0"/>
              <a:t>Pupil Books 1 to 8</a:t>
            </a:r>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204864"/>
            <a:ext cx="3744416" cy="28083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115" y="2197356"/>
            <a:ext cx="3754427" cy="2815820"/>
          </a:xfrm>
          <a:prstGeom prst="rect">
            <a:avLst/>
          </a:prstGeom>
        </p:spPr>
      </p:pic>
      <p:sp>
        <p:nvSpPr>
          <p:cNvPr id="9" name="Rectangle 8"/>
          <p:cNvSpPr/>
          <p:nvPr/>
        </p:nvSpPr>
        <p:spPr>
          <a:xfrm>
            <a:off x="631431" y="5255470"/>
            <a:ext cx="791256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b="1" dirty="0"/>
              <a:t>Use the assessment results alongside </a:t>
            </a:r>
            <a:r>
              <a:rPr lang="en-GB" b="1" dirty="0" smtClean="0"/>
              <a:t>pupils’ </a:t>
            </a:r>
            <a:r>
              <a:rPr lang="en-GB" b="1" dirty="0"/>
              <a:t>ability to read, understand and accurately re-write the </a:t>
            </a:r>
            <a:r>
              <a:rPr lang="en-GB" b="1" dirty="0" smtClean="0"/>
              <a:t>Mini Stories </a:t>
            </a:r>
            <a:r>
              <a:rPr lang="en-GB" b="1" dirty="0"/>
              <a:t>(as </a:t>
            </a:r>
            <a:r>
              <a:rPr lang="en-GB" b="1" dirty="0" smtClean="0"/>
              <a:t>dictations) of the Pupil Books. Select </a:t>
            </a:r>
            <a:r>
              <a:rPr lang="en-GB" b="1" dirty="0"/>
              <a:t>the book level based on ‘best fit</a:t>
            </a:r>
            <a:r>
              <a:rPr lang="en-GB" b="1" dirty="0" smtClean="0"/>
              <a:t>’. Start easier than pupils’ results and don’t skip any pages in the selected ‘best fit’ Pupil Book even if the ‘code’ is known on a page.</a:t>
            </a:r>
            <a:endParaRPr lang="en-GB" b="1" dirty="0"/>
          </a:p>
        </p:txBody>
      </p:sp>
    </p:spTree>
    <p:extLst>
      <p:ext uri="{BB962C8B-B14F-4D97-AF65-F5344CB8AC3E}">
        <p14:creationId xmlns:p14="http://schemas.microsoft.com/office/powerpoint/2010/main" val="3678238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t>Teacher Books</a:t>
            </a:r>
            <a:endParaRPr lang="en-GB" b="1" dirty="0"/>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16" t="4542" b="7188"/>
          <a:stretch/>
        </p:blipFill>
        <p:spPr>
          <a:xfrm rot="5400000">
            <a:off x="4718567" y="1708828"/>
            <a:ext cx="3438128" cy="2306473"/>
          </a:xfrm>
          <a:prstGeom prst="rect">
            <a:avLst/>
          </a:prstGeom>
        </p:spPr>
      </p:pic>
      <p:sp>
        <p:nvSpPr>
          <p:cNvPr id="6" name="TextBox 5"/>
          <p:cNvSpPr txBox="1"/>
          <p:nvPr/>
        </p:nvSpPr>
        <p:spPr>
          <a:xfrm>
            <a:off x="4139952" y="4725144"/>
            <a:ext cx="4557192"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b="1" dirty="0" smtClean="0"/>
              <a:t>The Teacher Books have yellow ‘post-it notes’ teaching points to support each session</a:t>
            </a:r>
          </a:p>
          <a:p>
            <a:r>
              <a:rPr lang="en-GB" b="1" dirty="0"/>
              <a:t>w</a:t>
            </a:r>
            <a:r>
              <a:rPr lang="en-GB" b="1" dirty="0" smtClean="0"/>
              <a:t>ith both specific and general guidance.</a:t>
            </a:r>
          </a:p>
          <a:p>
            <a:r>
              <a:rPr lang="en-GB" b="1" dirty="0" smtClean="0"/>
              <a:t>Read through all these points in each Teacher Book before using</a:t>
            </a:r>
            <a:r>
              <a:rPr lang="en-GB" b="1" dirty="0"/>
              <a:t> </a:t>
            </a:r>
            <a:r>
              <a:rPr lang="en-GB" b="1" dirty="0" smtClean="0"/>
              <a:t>the parallel Pupil Book.</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143000"/>
            <a:ext cx="3072468" cy="4504298"/>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1902849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Teaching and Learning Pupil Books</a:t>
            </a:r>
            <a:endParaRPr lang="en-GB" b="1" dirty="0"/>
          </a:p>
        </p:txBody>
      </p:sp>
      <p:sp>
        <p:nvSpPr>
          <p:cNvPr id="6" name="Rectangle 5"/>
          <p:cNvSpPr/>
          <p:nvPr/>
        </p:nvSpPr>
        <p:spPr>
          <a:xfrm>
            <a:off x="3978055" y="1291837"/>
            <a:ext cx="4572000" cy="2554545"/>
          </a:xfrm>
          <a:prstGeom prst="rect">
            <a:avLst/>
          </a:prstGeom>
        </p:spPr>
        <p:txBody>
          <a:bodyPr>
            <a:spAutoFit/>
          </a:bodyPr>
          <a:lstStyle/>
          <a:p>
            <a:r>
              <a:rPr lang="en-GB" sz="2000" b="1" dirty="0"/>
              <a:t>Books 1-8: </a:t>
            </a:r>
            <a:r>
              <a:rPr lang="en-GB" sz="2000" dirty="0"/>
              <a:t>F</a:t>
            </a:r>
            <a:r>
              <a:rPr lang="en-GB" sz="2000" dirty="0" smtClean="0"/>
              <a:t>ollow </a:t>
            </a:r>
            <a:r>
              <a:rPr lang="en-GB" sz="2000" dirty="0"/>
              <a:t>the order of activities as provided in each </a:t>
            </a:r>
            <a:r>
              <a:rPr lang="en-GB" sz="2000" dirty="0" smtClean="0"/>
              <a:t>Pupil Book. </a:t>
            </a:r>
          </a:p>
          <a:p>
            <a:r>
              <a:rPr lang="en-GB" sz="2000" dirty="0" smtClean="0"/>
              <a:t>The Teaching and Learning Cycle diagram is provided in the Teacher Books.</a:t>
            </a:r>
          </a:p>
          <a:p>
            <a:endParaRPr lang="en-GB" sz="2000" dirty="0"/>
          </a:p>
          <a:p>
            <a:r>
              <a:rPr lang="en-GB" sz="2000" b="1" dirty="0" smtClean="0"/>
              <a:t>Book </a:t>
            </a:r>
            <a:r>
              <a:rPr lang="en-GB" sz="2000" b="1" dirty="0"/>
              <a:t>9: </a:t>
            </a:r>
            <a:r>
              <a:rPr lang="en-GB" sz="2000" dirty="0" smtClean="0"/>
              <a:t>The Multi-skills Activities </a:t>
            </a:r>
            <a:r>
              <a:rPr lang="en-GB" sz="2000" dirty="0"/>
              <a:t>pages are replaced with Spelling Word Bank </a:t>
            </a:r>
            <a:r>
              <a:rPr lang="en-GB" sz="2000" dirty="0" smtClean="0"/>
              <a:t>activities.</a:t>
            </a:r>
            <a:endParaRPr lang="en-GB" sz="2000" dirty="0"/>
          </a:p>
        </p:txBody>
      </p:sp>
      <p:sp>
        <p:nvSpPr>
          <p:cNvPr id="3" name="Rectangle 2"/>
          <p:cNvSpPr/>
          <p:nvPr/>
        </p:nvSpPr>
        <p:spPr>
          <a:xfrm>
            <a:off x="842374" y="4226062"/>
            <a:ext cx="4572000" cy="147732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en-GB" b="1" dirty="0"/>
              <a:t>Once started, </a:t>
            </a:r>
            <a:r>
              <a:rPr lang="en-GB" b="1" dirty="0" smtClean="0"/>
              <a:t>in any one Pupil Book don’t </a:t>
            </a:r>
            <a:r>
              <a:rPr lang="en-GB" b="1" dirty="0"/>
              <a:t>skip pages just because a pupil might know the focus letter/s-sound correspondence already. There is </a:t>
            </a:r>
            <a:r>
              <a:rPr lang="en-GB" b="1" dirty="0" smtClean="0"/>
              <a:t>far more </a:t>
            </a:r>
            <a:r>
              <a:rPr lang="en-GB" b="1" dirty="0"/>
              <a:t>content in the lesson than just the </a:t>
            </a:r>
            <a:r>
              <a:rPr lang="en-GB" b="1" dirty="0" smtClean="0"/>
              <a:t>focus letter/s-sound </a:t>
            </a:r>
            <a:r>
              <a:rPr lang="en-GB" b="1" dirty="0"/>
              <a:t>correspondence.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327" y="1888200"/>
            <a:ext cx="1296683" cy="1880662"/>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727" y="2040600"/>
            <a:ext cx="1296683" cy="1880662"/>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127" y="2193000"/>
            <a:ext cx="1296683" cy="1880662"/>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527" y="2345400"/>
            <a:ext cx="1296683" cy="1880662"/>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1813" y="1995042"/>
            <a:ext cx="1296683" cy="1880662"/>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213" y="2147442"/>
            <a:ext cx="1296683" cy="1880662"/>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613" y="2299842"/>
            <a:ext cx="1296683" cy="188066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601484"/>
            <a:ext cx="1787671" cy="2524194"/>
          </a:xfrm>
          <a:prstGeom prst="rect">
            <a:avLst/>
          </a:prstGeom>
        </p:spPr>
      </p:pic>
      <p:pic>
        <p:nvPicPr>
          <p:cNvPr id="1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351" y="1417638"/>
            <a:ext cx="2854570" cy="1969519"/>
          </a:xfrm>
          <a:prstGeom prst="rect">
            <a:avLst/>
          </a:prstGeom>
        </p:spPr>
      </p:pic>
    </p:spTree>
    <p:extLst>
      <p:ext uri="{BB962C8B-B14F-4D97-AF65-F5344CB8AC3E}">
        <p14:creationId xmlns:p14="http://schemas.microsoft.com/office/powerpoint/2010/main" val="49907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1596</TotalTime>
  <Words>3525</Words>
  <Application>Microsoft Macintosh PowerPoint</Application>
  <PresentationFormat>On-screen Show (4:3)</PresentationFormat>
  <Paragraphs>291</Paragraphs>
  <Slides>36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No Nonsense Phonics Skills written by Debbie Hepplewhite</vt:lpstr>
      <vt:lpstr> Systematic Synthetic Phonics:  Nine Pupil Books and Nine Teacher Books </vt:lpstr>
      <vt:lpstr>No Nonsense Phonics Skills</vt:lpstr>
      <vt:lpstr>No Nonsense Phonics Skills</vt:lpstr>
      <vt:lpstr>The Simple View of Reading</vt:lpstr>
      <vt:lpstr>Links to Letters and Sounds</vt:lpstr>
      <vt:lpstr>Entry Point Assessment (USB Stick)</vt:lpstr>
      <vt:lpstr>Teacher Books</vt:lpstr>
      <vt:lpstr>Teaching and Learning Pupil Books</vt:lpstr>
      <vt:lpstr>Marking and Monitoring</vt:lpstr>
      <vt:lpstr>Phonics Exercise Book</vt:lpstr>
      <vt:lpstr>Display support for every session</vt:lpstr>
      <vt:lpstr>Giant Alphabetic Code Chart</vt:lpstr>
      <vt:lpstr>Giant Alphabet Poster</vt:lpstr>
      <vt:lpstr>Frieze Cards </vt:lpstr>
      <vt:lpstr>Say the Sound Posters</vt:lpstr>
      <vt:lpstr>Word Posters</vt:lpstr>
      <vt:lpstr>PowerPoint Presentation</vt:lpstr>
      <vt:lpstr>Session One</vt:lpstr>
      <vt:lpstr>1. Revisit and Review: Frieze Cards</vt:lpstr>
      <vt:lpstr>2. Revisit and Review: Say the Sounds</vt:lpstr>
      <vt:lpstr>2. Revisit and Review: Word Bank from Multi-skills Activities page</vt:lpstr>
      <vt:lpstr>2. Revisit and Review:  Previous Mini Story</vt:lpstr>
      <vt:lpstr>3. and 4. Introduce new  letter/s-sound correspondence and Multi-skills Activities</vt:lpstr>
      <vt:lpstr>Guidance for Phonics Routines</vt:lpstr>
      <vt:lpstr>Guidance for Phonics Routines</vt:lpstr>
      <vt:lpstr>Guidance for Phonics Routines</vt:lpstr>
      <vt:lpstr>Guidance for Phonics Routines</vt:lpstr>
      <vt:lpstr>Guidance for Phonics Routines</vt:lpstr>
      <vt:lpstr>Session Two</vt:lpstr>
      <vt:lpstr>1. Revisit and Review: Say the Sounds</vt:lpstr>
      <vt:lpstr>1. Revisit and Review: Word Bank from Multi-skills Activities</vt:lpstr>
      <vt:lpstr>1. Revisit and Review:  Previous Mini Story</vt:lpstr>
      <vt:lpstr>2. and 3. New Mini Story</vt:lpstr>
      <vt:lpstr>‘Spelling Word Banks’ and various additional activities</vt:lpstr>
      <vt:lpstr>Remember…</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Hallums</dc:creator>
  <cp:lastModifiedBy>Debbie Hepplewhite</cp:lastModifiedBy>
  <cp:revision>92</cp:revision>
  <cp:lastPrinted>2016-11-01T12:50:09Z</cp:lastPrinted>
  <dcterms:created xsi:type="dcterms:W3CDTF">2016-10-03T12:16:24Z</dcterms:created>
  <dcterms:modified xsi:type="dcterms:W3CDTF">2017-03-27T12:23:06Z</dcterms:modified>
</cp:coreProperties>
</file>