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01" r:id="rId2"/>
    <p:sldId id="256" r:id="rId3"/>
    <p:sldId id="290" r:id="rId4"/>
    <p:sldId id="293" r:id="rId5"/>
    <p:sldId id="299" r:id="rId6"/>
    <p:sldId id="294" r:id="rId7"/>
    <p:sldId id="276" r:id="rId8"/>
    <p:sldId id="257" r:id="rId9"/>
    <p:sldId id="262" r:id="rId10"/>
    <p:sldId id="263" r:id="rId11"/>
    <p:sldId id="268" r:id="rId12"/>
    <p:sldId id="264" r:id="rId13"/>
    <p:sldId id="265" r:id="rId14"/>
    <p:sldId id="300" r:id="rId15"/>
    <p:sldId id="266" r:id="rId16"/>
    <p:sldId id="267" r:id="rId17"/>
    <p:sldId id="269" r:id="rId18"/>
    <p:sldId id="270" r:id="rId19"/>
    <p:sldId id="271" r:id="rId20"/>
    <p:sldId id="279" r:id="rId21"/>
    <p:sldId id="272" r:id="rId22"/>
    <p:sldId id="275" r:id="rId23"/>
    <p:sldId id="289" r:id="rId24"/>
    <p:sldId id="277" r:id="rId25"/>
    <p:sldId id="278" r:id="rId26"/>
    <p:sldId id="282" r:id="rId27"/>
    <p:sldId id="292" r:id="rId28"/>
    <p:sldId id="291" r:id="rId29"/>
    <p:sldId id="283" r:id="rId30"/>
    <p:sldId id="303" r:id="rId31"/>
    <p:sldId id="284" r:id="rId32"/>
    <p:sldId id="285" r:id="rId33"/>
    <p:sldId id="286" r:id="rId34"/>
    <p:sldId id="287" r:id="rId35"/>
    <p:sldId id="295" r:id="rId36"/>
    <p:sldId id="296" r:id="rId37"/>
    <p:sldId id="297" r:id="rId38"/>
    <p:sldId id="298" r:id="rId39"/>
    <p:sldId id="302" r:id="rId40"/>
    <p:sldId id="28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16"/>
    <p:restoredTop sz="94674"/>
  </p:normalViewPr>
  <p:slideViewPr>
    <p:cSldViewPr snapToGrid="0" snapToObjects="1">
      <p:cViewPr varScale="1">
        <p:scale>
          <a:sx n="113" d="100"/>
          <a:sy n="113" d="100"/>
        </p:scale>
        <p:origin x="19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27B50-CD4C-0044-A57F-AFA3F34137A8}" type="datetimeFigureOut">
              <a:rPr lang="en-US" smtClean="0"/>
              <a:t>4/3/17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7E508-9BE4-6D4B-B9DA-BE00F6DC15A7}" type="slidenum">
              <a:rPr lang="en-US" smtClean="0"/>
              <a:t>‹#›</a:t>
            </a:fld>
            <a:endParaRPr lang="en-US"/>
          </a:p>
        </p:txBody>
      </p:sp>
    </p:spTree>
    <p:extLst>
      <p:ext uri="{BB962C8B-B14F-4D97-AF65-F5344CB8AC3E}">
        <p14:creationId xmlns:p14="http://schemas.microsoft.com/office/powerpoint/2010/main" val="27771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I have [Debbie has] plenty of experience of teaching,</a:t>
            </a:r>
            <a:r>
              <a:rPr lang="en-US" baseline="0" dirty="0" smtClean="0"/>
              <a:t> training and </a:t>
            </a:r>
            <a:r>
              <a:rPr lang="en-US" dirty="0" smtClean="0"/>
              <a:t>designing resources for the approach</a:t>
            </a:r>
            <a:r>
              <a:rPr lang="en-US" baseline="0" dirty="0" smtClean="0"/>
              <a:t> generally referred to as ‘Systematic Synthetic Phonics’. </a:t>
            </a:r>
          </a:p>
          <a:p>
            <a:endParaRPr lang="en-US" baseline="0" dirty="0" smtClean="0"/>
          </a:p>
          <a:p>
            <a:r>
              <a:rPr lang="en-US" baseline="0" dirty="0" smtClean="0"/>
              <a:t>I’m author of the </a:t>
            </a:r>
            <a:r>
              <a:rPr lang="en-US" i="1" baseline="0" dirty="0" smtClean="0"/>
              <a:t>Phonics International </a:t>
            </a:r>
            <a:r>
              <a:rPr lang="en-US" baseline="0" dirty="0" err="1" smtClean="0"/>
              <a:t>programme</a:t>
            </a:r>
            <a:r>
              <a:rPr lang="en-US" baseline="0" dirty="0" smtClean="0"/>
              <a:t> provided online - suitable for a range of ages and contexts – and published in 2007 by Phonics International Limited. </a:t>
            </a:r>
          </a:p>
          <a:p>
            <a:endParaRPr lang="en-US" baseline="0" dirty="0" smtClean="0"/>
          </a:p>
          <a:p>
            <a:r>
              <a:rPr lang="en-US" baseline="0" dirty="0" smtClean="0"/>
              <a:t>I was then invited to be the phonics consultant for the </a:t>
            </a:r>
            <a:r>
              <a:rPr lang="en-US" i="1" baseline="0" dirty="0" smtClean="0"/>
              <a:t>Oxford Reading Tree Floppy’s Phonics Sounds and Letters </a:t>
            </a:r>
            <a:r>
              <a:rPr lang="en-US" baseline="0" dirty="0" err="1" smtClean="0"/>
              <a:t>programme</a:t>
            </a:r>
            <a:r>
              <a:rPr lang="en-US" baseline="0" dirty="0" smtClean="0"/>
              <a:t> published in 2010 by Oxford University Press.</a:t>
            </a:r>
          </a:p>
          <a:p>
            <a:endParaRPr lang="en-US" baseline="0" dirty="0" smtClean="0"/>
          </a:p>
          <a:p>
            <a:r>
              <a:rPr lang="en-US" baseline="0" dirty="0" smtClean="0"/>
              <a:t>I’m also the author of ‘Phonics Training Online’ – a very comprehensive professional development </a:t>
            </a:r>
            <a:r>
              <a:rPr lang="en-US" baseline="0" dirty="0" err="1" smtClean="0"/>
              <a:t>programme</a:t>
            </a:r>
            <a:r>
              <a:rPr lang="en-US" baseline="0" dirty="0" smtClean="0"/>
              <a:t> for foundational literacy based on my ‘two-pronged systematic and incidental phonics teaching and learning’ approach. This was launched in 2015 and has students registered from around the world. I highly recommend this online training course.</a:t>
            </a:r>
            <a:endParaRPr lang="en-US" dirty="0"/>
          </a:p>
        </p:txBody>
      </p:sp>
      <p:sp>
        <p:nvSpPr>
          <p:cNvPr id="4" name="Slide Number Placeholder 3"/>
          <p:cNvSpPr>
            <a:spLocks noGrp="1"/>
          </p:cNvSpPr>
          <p:nvPr>
            <p:ph type="sldNum" sz="quarter" idx="10"/>
          </p:nvPr>
        </p:nvSpPr>
        <p:spPr/>
        <p:txBody>
          <a:bodyPr/>
          <a:lstStyle/>
          <a:p>
            <a:fld id="{C7456066-E6A7-124E-8ADA-9F3B19AAC9C4}" type="slidenum">
              <a:rPr lang="en-US" smtClean="0"/>
              <a:t>7</a:t>
            </a:fld>
            <a:endParaRPr lang="en-US"/>
          </a:p>
        </p:txBody>
      </p:sp>
    </p:spTree>
    <p:extLst>
      <p:ext uri="{BB962C8B-B14F-4D97-AF65-F5344CB8AC3E}">
        <p14:creationId xmlns:p14="http://schemas.microsoft.com/office/powerpoint/2010/main" val="183006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International findings from a huge body of research on reading instruction and effective teaching and learning methods, along with many years personal experience, underpin the rationale, the content, the design of the resources and the guidance for the </a:t>
            </a:r>
            <a:r>
              <a:rPr lang="en-US" i="1" baseline="0" dirty="0" smtClean="0"/>
              <a:t>No Nonsense Phonics Skills </a:t>
            </a:r>
            <a:r>
              <a:rPr lang="en-US" baseline="0" dirty="0" err="1" smtClean="0"/>
              <a:t>programme</a:t>
            </a:r>
            <a:r>
              <a:rPr lang="en-US" baseline="0" dirty="0" smtClean="0"/>
              <a:t>.</a:t>
            </a:r>
          </a:p>
          <a:p>
            <a:endParaRPr lang="en-US" baseline="0" dirty="0" smtClean="0"/>
          </a:p>
          <a:p>
            <a:r>
              <a:rPr lang="en-US" baseline="0" dirty="0" smtClean="0"/>
              <a:t>In brief: From the research, we know that as teachers we need to provide the ‘Five Pillars of Literacy’. These include training children in phonemic awareness – that is being familiar with the smallest sounds in English speech. We need to teach ‘Systematic Synthetic Phonics’ which is introducing the letter/s-sound correspondences of the alphabetic code incrementally – and how to apply the code with the phonics skills required for reading (decoding), spelling (encoding), and handwriting. Phonemic awareness training is included within the phonics provision.</a:t>
            </a:r>
          </a:p>
          <a:p>
            <a:endParaRPr lang="en-US" baseline="0" dirty="0" smtClean="0"/>
          </a:p>
          <a:p>
            <a:r>
              <a:rPr lang="en-US" baseline="0" dirty="0" smtClean="0"/>
              <a:t>As teachers, we need to introduce and teach new vocabulary explicitly and build-up children’s confidence and fluency by providing ample repeat-reading opportunities. We always need to focus on language comprehension which is about understanding both spoken language and developing children’s reading comprehension through work with texts.</a:t>
            </a:r>
          </a:p>
          <a:p>
            <a:endParaRPr lang="en-US" baseline="0" dirty="0" smtClean="0"/>
          </a:p>
          <a:p>
            <a:r>
              <a:rPr lang="en-US" baseline="0" dirty="0" smtClean="0"/>
              <a:t>The Simple View of Reading (first introduced by researchers Gough and </a:t>
            </a:r>
            <a:r>
              <a:rPr lang="en-US" baseline="0" dirty="0" err="1" smtClean="0"/>
              <a:t>Tunmer</a:t>
            </a:r>
            <a:r>
              <a:rPr lang="en-US" baseline="0" dirty="0" smtClean="0"/>
              <a:t> in 1986) is a model to highlight that there are two </a:t>
            </a:r>
            <a:r>
              <a:rPr lang="en-US" i="1" baseline="0" dirty="0" smtClean="0"/>
              <a:t>main</a:t>
            </a:r>
            <a:r>
              <a:rPr lang="en-US" baseline="0" dirty="0" smtClean="0"/>
              <a:t> processes for being a reader in the full sense. These include the technical ability to be able to read known and new words efficiently – that is, ‘What ARE the words?’ – and the language comprehension to understand the meaning of the words that have been read or decoded – that is, ‘What do the words MEAN?’. By including a scale from poor to good on the Simple View of Reading diagram, teachers can identify the broad reading profiles of their pupils and plan their teaching accordingly.</a:t>
            </a:r>
            <a:endParaRPr lang="en-US" dirty="0"/>
          </a:p>
        </p:txBody>
      </p:sp>
      <p:sp>
        <p:nvSpPr>
          <p:cNvPr id="4" name="Slide Number Placeholder 3"/>
          <p:cNvSpPr>
            <a:spLocks noGrp="1"/>
          </p:cNvSpPr>
          <p:nvPr>
            <p:ph type="sldNum" sz="quarter" idx="10"/>
          </p:nvPr>
        </p:nvSpPr>
        <p:spPr/>
        <p:txBody>
          <a:bodyPr/>
          <a:lstStyle/>
          <a:p>
            <a:fld id="{C7456066-E6A7-124E-8ADA-9F3B19AAC9C4}" type="slidenum">
              <a:rPr lang="en-US" smtClean="0"/>
              <a:t>24</a:t>
            </a:fld>
            <a:endParaRPr lang="en-US"/>
          </a:p>
        </p:txBody>
      </p:sp>
    </p:spTree>
    <p:extLst>
      <p:ext uri="{BB962C8B-B14F-4D97-AF65-F5344CB8AC3E}">
        <p14:creationId xmlns:p14="http://schemas.microsoft.com/office/powerpoint/2010/main" val="22391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E69A65-A6D2-4D4C-81AE-1949EC404D41}"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14453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69A65-A6D2-4D4C-81AE-1949EC404D41}"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8201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69A65-A6D2-4D4C-81AE-1949EC404D41}"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84797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69A65-A6D2-4D4C-81AE-1949EC404D41}"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17476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E69A65-A6D2-4D4C-81AE-1949EC404D41}"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37811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E69A65-A6D2-4D4C-81AE-1949EC404D41}"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61434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E69A65-A6D2-4D4C-81AE-1949EC404D41}" type="datetimeFigureOut">
              <a:rPr lang="en-US" smtClean="0"/>
              <a:t>4/3/17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31845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E69A65-A6D2-4D4C-81AE-1949EC404D41}" type="datetimeFigureOut">
              <a:rPr lang="en-US" smtClean="0"/>
              <a:t>4/3/17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87846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69A65-A6D2-4D4C-81AE-1949EC404D41}" type="datetimeFigureOut">
              <a:rPr lang="en-US" smtClean="0"/>
              <a:t>4/3/17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26249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69A65-A6D2-4D4C-81AE-1949EC404D41}"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16578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69A65-A6D2-4D4C-81AE-1949EC404D41}"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5C65F-6C42-D243-8604-ED726BC9D9C4}" type="slidenum">
              <a:rPr lang="en-US" smtClean="0"/>
              <a:t>‹#›</a:t>
            </a:fld>
            <a:endParaRPr lang="en-US"/>
          </a:p>
        </p:txBody>
      </p:sp>
    </p:spTree>
    <p:extLst>
      <p:ext uri="{BB962C8B-B14F-4D97-AF65-F5344CB8AC3E}">
        <p14:creationId xmlns:p14="http://schemas.microsoft.com/office/powerpoint/2010/main" val="5651456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69A65-A6D2-4D4C-81AE-1949EC404D41}" type="datetimeFigureOut">
              <a:rPr lang="en-US" smtClean="0"/>
              <a:t>4/3/17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5C65F-6C42-D243-8604-ED726BC9D9C4}" type="slidenum">
              <a:rPr lang="en-US" smtClean="0"/>
              <a:t>‹#›</a:t>
            </a:fld>
            <a:endParaRPr lang="en-US"/>
          </a:p>
        </p:txBody>
      </p:sp>
    </p:spTree>
    <p:extLst>
      <p:ext uri="{BB962C8B-B14F-4D97-AF65-F5344CB8AC3E}">
        <p14:creationId xmlns:p14="http://schemas.microsoft.com/office/powerpoint/2010/main" val="1223240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www.phonicsintervention.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www.iferi.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rrf.org.u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enmagazine.co.uk/articles/articles/senarticles/where-next-for-phonics" TargetMode="External"/><Relationship Id="rId3" Type="http://schemas.openxmlformats.org/officeDocument/2006/relationships/hyperlink" Target="https://senmagazine.co.uk/articles/articles/senarticles/phonics-politics-and-practic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hyperlink" Target="http://www.phonicsintervention.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hyperlink" Target="http://www.iferi.org/" TargetMode="External"/><Relationship Id="rId4" Type="http://schemas.openxmlformats.org/officeDocument/2006/relationships/hyperlink" Target="http://www.dyslexics.org.uk/" TargetMode="External"/><Relationship Id="rId5" Type="http://schemas.openxmlformats.org/officeDocument/2006/relationships/hyperlink" Target="http://www.phonicsintervention.org/" TargetMode="External"/><Relationship Id="rId6" Type="http://schemas.openxmlformats.org/officeDocument/2006/relationships/hyperlink" Target="http://www.phonicsinternational.com/" TargetMode="External"/><Relationship Id="rId1" Type="http://schemas.openxmlformats.org/officeDocument/2006/relationships/slideLayout" Target="../slideLayouts/slideLayout2.xml"/><Relationship Id="rId2" Type="http://schemas.openxmlformats.org/officeDocument/2006/relationships/hyperlink" Target="http://www.rrf.org.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118" y="2467193"/>
            <a:ext cx="10515600" cy="1325563"/>
          </a:xfrm>
        </p:spPr>
        <p:txBody>
          <a:bodyPr>
            <a:normAutofit fontScale="90000"/>
          </a:bodyPr>
          <a:lstStyle/>
          <a:p>
            <a:pPr algn="ctr"/>
            <a:r>
              <a:rPr lang="en-US" b="1" dirty="0" err="1" smtClean="0"/>
              <a:t>researchED</a:t>
            </a:r>
            <a:r>
              <a:rPr lang="en-US" b="1" dirty="0" smtClean="0"/>
              <a:t> &amp; Oxford </a:t>
            </a:r>
            <a:r>
              <a:rPr lang="en-US" b="1" dirty="0" err="1" smtClean="0"/>
              <a:t>Univerity</a:t>
            </a:r>
            <a:r>
              <a:rPr lang="en-US" b="1" dirty="0" smtClean="0"/>
              <a:t> Press </a:t>
            </a:r>
            <a:br>
              <a:rPr lang="en-US" b="1" dirty="0" smtClean="0"/>
            </a:br>
            <a:r>
              <a:rPr lang="en-US" b="1" dirty="0"/>
              <a:t/>
            </a:r>
            <a:br>
              <a:rPr lang="en-US" b="1" dirty="0"/>
            </a:br>
            <a:r>
              <a:rPr lang="en-US" b="1" dirty="0" smtClean="0"/>
              <a:t>English and MFL Conference</a:t>
            </a:r>
            <a:br>
              <a:rPr lang="en-US" b="1" dirty="0" smtClean="0"/>
            </a:br>
            <a:r>
              <a:rPr lang="en-US" b="1" dirty="0"/>
              <a:t/>
            </a:r>
            <a:br>
              <a:rPr lang="en-US" b="1" dirty="0"/>
            </a:br>
            <a:r>
              <a:rPr lang="en-US" b="1" dirty="0" smtClean="0"/>
              <a:t>April 1</a:t>
            </a:r>
            <a:r>
              <a:rPr lang="en-US" b="1" baseline="30000" dirty="0" smtClean="0"/>
              <a:t>st</a:t>
            </a:r>
            <a:r>
              <a:rPr lang="en-US" b="1" dirty="0" smtClean="0"/>
              <a:t> 2017 – Oxford, England</a:t>
            </a:r>
            <a:endParaRPr lang="en-US" b="1" dirty="0"/>
          </a:p>
        </p:txBody>
      </p:sp>
    </p:spTree>
    <p:extLst>
      <p:ext uri="{BB962C8B-B14F-4D97-AF65-F5344CB8AC3E}">
        <p14:creationId xmlns:p14="http://schemas.microsoft.com/office/powerpoint/2010/main" val="1013346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60" y="150183"/>
            <a:ext cx="10208680" cy="1982507"/>
          </a:xfrm>
          <a:prstGeom prst="rect">
            <a:avLst/>
          </a:prstGeom>
        </p:spPr>
      </p:pic>
      <p:sp>
        <p:nvSpPr>
          <p:cNvPr id="8" name="TextBox 7"/>
          <p:cNvSpPr txBox="1"/>
          <p:nvPr/>
        </p:nvSpPr>
        <p:spPr>
          <a:xfrm>
            <a:off x="2928551" y="1532757"/>
            <a:ext cx="8575590" cy="3539430"/>
          </a:xfrm>
          <a:prstGeom prst="rect">
            <a:avLst/>
          </a:prstGeom>
          <a:noFill/>
        </p:spPr>
        <p:txBody>
          <a:bodyPr wrap="square" rtlCol="0">
            <a:spAutoFit/>
          </a:bodyPr>
          <a:lstStyle/>
          <a:p>
            <a:r>
              <a:rPr lang="en-US" sz="2000" dirty="0" smtClean="0"/>
              <a:t>Partly as a result of RRF campaigning, the UK Government has endorsed </a:t>
            </a:r>
            <a:br>
              <a:rPr lang="en-US" sz="2000" dirty="0" smtClean="0"/>
            </a:br>
            <a:r>
              <a:rPr lang="en-US" sz="2000" dirty="0" smtClean="0"/>
              <a:t>systematic synthetic phonics for the initial teaching of reading (and spelling) </a:t>
            </a:r>
            <a:br>
              <a:rPr lang="en-US" sz="2000" dirty="0" smtClean="0"/>
            </a:br>
            <a:r>
              <a:rPr lang="en-US" sz="2000" dirty="0" smtClean="0"/>
              <a:t>in primary schools in England. This is a huge achievement informed by both</a:t>
            </a:r>
            <a:br>
              <a:rPr lang="en-US" sz="2000" dirty="0" smtClean="0"/>
            </a:br>
            <a:r>
              <a:rPr lang="en-US" sz="2000" dirty="0" smtClean="0"/>
              <a:t>research and classroom findings (</a:t>
            </a:r>
            <a:r>
              <a:rPr lang="en-US" sz="2000" b="1" dirty="0" smtClean="0">
                <a:solidFill>
                  <a:srgbClr val="FF0000"/>
                </a:solidFill>
              </a:rPr>
              <a:t>researchers and teachers collaborating</a:t>
            </a:r>
            <a:r>
              <a:rPr lang="en-US" sz="2000" dirty="0" smtClean="0"/>
              <a:t>) and embodied in the current National Curriculum for English Key Stages 1 &amp; 2 (2014).</a:t>
            </a:r>
          </a:p>
          <a:p>
            <a:endParaRPr lang="en-US" sz="2000" dirty="0" smtClean="0"/>
          </a:p>
          <a:p>
            <a:r>
              <a:rPr lang="en-US" sz="2000" dirty="0" smtClean="0"/>
              <a:t>To this day, contradictory and less effective methods are being promoted by </a:t>
            </a:r>
            <a:br>
              <a:rPr lang="en-US" sz="2000" dirty="0" smtClean="0"/>
            </a:br>
            <a:r>
              <a:rPr lang="en-US" sz="2000" dirty="0" smtClean="0"/>
              <a:t>some academics, some education authorities, teachers’ union leaders, some </a:t>
            </a:r>
            <a:br>
              <a:rPr lang="en-US" sz="2000" dirty="0" smtClean="0"/>
            </a:br>
            <a:r>
              <a:rPr lang="en-US" sz="2000" dirty="0" smtClean="0"/>
              <a:t>literacy and intervention </a:t>
            </a:r>
            <a:r>
              <a:rPr lang="en-US" sz="2000" dirty="0" err="1" smtClean="0"/>
              <a:t>organisations</a:t>
            </a:r>
            <a:r>
              <a:rPr lang="en-US" sz="2000" dirty="0" smtClean="0"/>
              <a:t> - whether for mainstream teaching or </a:t>
            </a:r>
            <a:br>
              <a:rPr lang="en-US" sz="2000" dirty="0" smtClean="0"/>
            </a:br>
            <a:r>
              <a:rPr lang="en-US" sz="2000" dirty="0" smtClean="0"/>
              <a:t>for teaching children who have fallen behind their peers.</a:t>
            </a:r>
          </a:p>
          <a:p>
            <a:endParaRPr lang="en-US" sz="2400" dirty="0"/>
          </a:p>
        </p:txBody>
      </p:sp>
      <p:sp>
        <p:nvSpPr>
          <p:cNvPr id="11" name="TextBox 10"/>
          <p:cNvSpPr txBox="1"/>
          <p:nvPr/>
        </p:nvSpPr>
        <p:spPr>
          <a:xfrm>
            <a:off x="832022" y="4796835"/>
            <a:ext cx="10527955" cy="923330"/>
          </a:xfrm>
          <a:prstGeom prst="rect">
            <a:avLst/>
          </a:prstGeom>
          <a:solidFill>
            <a:srgbClr val="FFC000"/>
          </a:solidFill>
          <a:ln w="73025">
            <a:solidFill>
              <a:srgbClr val="FF0000"/>
            </a:solidFill>
          </a:ln>
        </p:spPr>
        <p:txBody>
          <a:bodyPr wrap="square" rtlCol="0">
            <a:spAutoFit/>
          </a:bodyPr>
          <a:lstStyle/>
          <a:p>
            <a:r>
              <a:rPr lang="en-US" sz="2700" b="1" dirty="0" smtClean="0"/>
              <a:t>What is the evidence for this claim? How can we move forwards in </a:t>
            </a:r>
            <a:br>
              <a:rPr lang="en-US" sz="2700" b="1" dirty="0" smtClean="0"/>
            </a:br>
            <a:r>
              <a:rPr lang="en-US" sz="2700" b="1" dirty="0" smtClean="0"/>
              <a:t>England and wherever English is taught as a first or additional language?</a:t>
            </a:r>
            <a:endParaRPr lang="en-US" sz="2700" b="1" dirty="0"/>
          </a:p>
        </p:txBody>
      </p:sp>
      <p:sp>
        <p:nvSpPr>
          <p:cNvPr id="2" name="TextBox 1"/>
          <p:cNvSpPr txBox="1"/>
          <p:nvPr/>
        </p:nvSpPr>
        <p:spPr>
          <a:xfrm>
            <a:off x="741483" y="5812221"/>
            <a:ext cx="10917669" cy="369332"/>
          </a:xfrm>
          <a:prstGeom prst="rect">
            <a:avLst/>
          </a:prstGeom>
          <a:noFill/>
        </p:spPr>
        <p:txBody>
          <a:bodyPr wrap="none" rtlCol="0">
            <a:spAutoFit/>
          </a:bodyPr>
          <a:lstStyle/>
          <a:p>
            <a:r>
              <a:rPr lang="en-US" dirty="0" smtClean="0"/>
              <a:t>See my blog at </a:t>
            </a:r>
            <a:r>
              <a:rPr lang="en-US" dirty="0" smtClean="0">
                <a:hlinkClick r:id="rId3"/>
              </a:rPr>
              <a:t>www.phonicsintervention.org</a:t>
            </a:r>
            <a:r>
              <a:rPr lang="en-US" dirty="0" smtClean="0"/>
              <a:t> for evidence that contradictory materials &amp; guidance abound in 2017</a:t>
            </a:r>
            <a:endParaRPr lang="en-US" dirty="0"/>
          </a:p>
        </p:txBody>
      </p:sp>
    </p:spTree>
    <p:extLst>
      <p:ext uri="{BB962C8B-B14F-4D97-AF65-F5344CB8AC3E}">
        <p14:creationId xmlns:p14="http://schemas.microsoft.com/office/powerpoint/2010/main" val="31306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204" y="352429"/>
            <a:ext cx="4848441" cy="3641796"/>
          </a:xfrm>
          <a:ln>
            <a:solidFill>
              <a:schemeClr val="bg1">
                <a:lumMod val="50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05" y="4006921"/>
            <a:ext cx="4848441" cy="2602893"/>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248" y="365125"/>
            <a:ext cx="5832390" cy="2680754"/>
          </a:xfrm>
          <a:prstGeom prst="rect">
            <a:avLst/>
          </a:prstGeom>
          <a:ln>
            <a:solidFill>
              <a:schemeClr val="accent6">
                <a:lumMod val="75000"/>
              </a:schemeClr>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919" y="2891482"/>
            <a:ext cx="4569940" cy="3071092"/>
          </a:xfrm>
          <a:prstGeom prst="rect">
            <a:avLst/>
          </a:prstGeom>
        </p:spPr>
      </p:pic>
      <p:sp>
        <p:nvSpPr>
          <p:cNvPr id="8" name="TextBox 7"/>
          <p:cNvSpPr txBox="1"/>
          <p:nvPr/>
        </p:nvSpPr>
        <p:spPr>
          <a:xfrm>
            <a:off x="3041822" y="4032313"/>
            <a:ext cx="7488194" cy="2246769"/>
          </a:xfrm>
          <a:prstGeom prst="rect">
            <a:avLst/>
          </a:prstGeom>
          <a:solidFill>
            <a:srgbClr val="FFC000"/>
          </a:solidFill>
          <a:ln w="73025">
            <a:solidFill>
              <a:srgbClr val="FF0000"/>
            </a:solidFill>
          </a:ln>
        </p:spPr>
        <p:txBody>
          <a:bodyPr wrap="square" rtlCol="0">
            <a:spAutoFit/>
          </a:bodyPr>
          <a:lstStyle/>
          <a:p>
            <a:r>
              <a:rPr lang="en-US" sz="2800" b="1" dirty="0" smtClean="0"/>
              <a:t>The UK Reading Reform Foundation provides </a:t>
            </a:r>
            <a:br>
              <a:rPr lang="en-US" sz="2800" b="1" dirty="0" smtClean="0"/>
            </a:br>
            <a:r>
              <a:rPr lang="en-US" sz="2800" b="1" dirty="0" smtClean="0"/>
              <a:t>a historic record of developments and links to evidence – both research and classroom findings.</a:t>
            </a:r>
          </a:p>
          <a:p>
            <a:r>
              <a:rPr lang="en-US" sz="2800" b="1" i="1" dirty="0" smtClean="0"/>
              <a:t>Teachers and researchers </a:t>
            </a:r>
            <a:r>
              <a:rPr lang="en-US" sz="2800" b="1" dirty="0" smtClean="0"/>
              <a:t>challenged the official guidance in the National Literacy Strategy (1998).</a:t>
            </a:r>
            <a:endParaRPr lang="en-US" sz="2800" b="1" dirty="0"/>
          </a:p>
        </p:txBody>
      </p:sp>
      <p:sp>
        <p:nvSpPr>
          <p:cNvPr id="9" name="TextBox 8"/>
          <p:cNvSpPr txBox="1"/>
          <p:nvPr/>
        </p:nvSpPr>
        <p:spPr>
          <a:xfrm>
            <a:off x="4162098" y="826042"/>
            <a:ext cx="1502978" cy="1077218"/>
          </a:xfrm>
          <a:prstGeom prst="rect">
            <a:avLst/>
          </a:prstGeom>
          <a:solidFill>
            <a:srgbClr val="FFC000"/>
          </a:solidFill>
        </p:spPr>
        <p:txBody>
          <a:bodyPr wrap="square" rtlCol="0">
            <a:spAutoFit/>
          </a:bodyPr>
          <a:lstStyle/>
          <a:p>
            <a:r>
              <a:rPr lang="en-US" sz="4000" b="1" dirty="0" smtClean="0"/>
              <a:t>2001</a:t>
            </a:r>
          </a:p>
          <a:p>
            <a:r>
              <a:rPr lang="en-US" sz="1200" b="1" dirty="0" smtClean="0"/>
              <a:t>New editor:</a:t>
            </a:r>
          </a:p>
          <a:p>
            <a:r>
              <a:rPr lang="en-US" sz="1200" b="1" dirty="0" smtClean="0"/>
              <a:t>Debbie Hepplewhite</a:t>
            </a:r>
            <a:endParaRPr lang="en-US" sz="1200" b="1" dirty="0"/>
          </a:p>
        </p:txBody>
      </p:sp>
    </p:spTree>
    <p:extLst>
      <p:ext uri="{BB962C8B-B14F-4D97-AF65-F5344CB8AC3E}">
        <p14:creationId xmlns:p14="http://schemas.microsoft.com/office/powerpoint/2010/main" val="53876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690688"/>
            <a:ext cx="9448800" cy="1041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37" y="671782"/>
            <a:ext cx="10515600" cy="5832273"/>
          </a:xfrm>
          <a:prstGeom prst="rect">
            <a:avLst/>
          </a:prstGeom>
        </p:spPr>
      </p:pic>
      <p:sp>
        <p:nvSpPr>
          <p:cNvPr id="7" name="TextBox 6"/>
          <p:cNvSpPr txBox="1"/>
          <p:nvPr/>
        </p:nvSpPr>
        <p:spPr>
          <a:xfrm>
            <a:off x="3715266" y="1931696"/>
            <a:ext cx="7414288" cy="3108543"/>
          </a:xfrm>
          <a:prstGeom prst="rect">
            <a:avLst/>
          </a:prstGeom>
          <a:solidFill>
            <a:srgbClr val="FFC000"/>
          </a:solidFill>
          <a:ln w="73025">
            <a:solidFill>
              <a:srgbClr val="FF0000"/>
            </a:solidFill>
          </a:ln>
        </p:spPr>
        <p:txBody>
          <a:bodyPr wrap="square" rtlCol="0">
            <a:spAutoFit/>
          </a:bodyPr>
          <a:lstStyle/>
          <a:p>
            <a:r>
              <a:rPr lang="en-US" sz="2800" b="1" dirty="0" smtClean="0"/>
              <a:t>I wrote this in 2001 ‘</a:t>
            </a:r>
            <a:r>
              <a:rPr lang="is-IS" sz="2800" b="1" dirty="0" smtClean="0"/>
              <a:t>…</a:t>
            </a:r>
            <a:r>
              <a:rPr lang="is-IS" sz="2800" b="1" i="1" dirty="0" smtClean="0">
                <a:solidFill>
                  <a:srgbClr val="0070C0"/>
                </a:solidFill>
              </a:rPr>
              <a:t>the history of teaching reading is steeped in controversy, myth and personal preferences put before research outcomes. </a:t>
            </a:r>
            <a:r>
              <a:rPr lang="en-US" sz="2800" b="1" i="1" dirty="0" smtClean="0">
                <a:solidFill>
                  <a:srgbClr val="0070C0"/>
                </a:solidFill>
              </a:rPr>
              <a:t>T</a:t>
            </a:r>
            <a:r>
              <a:rPr lang="is-IS" sz="2800" b="1" i="1" dirty="0" smtClean="0">
                <a:solidFill>
                  <a:srgbClr val="0070C0"/>
                </a:solidFill>
              </a:rPr>
              <a:t>o pass on best practice is not necessarily an easy or straightforward matter</a:t>
            </a:r>
            <a:r>
              <a:rPr lang="is-IS" sz="2800" b="1" dirty="0" smtClean="0"/>
              <a:t>..</a:t>
            </a:r>
            <a:r>
              <a:rPr lang="en-US" sz="2800" b="1" dirty="0" smtClean="0"/>
              <a:t>.’</a:t>
            </a:r>
          </a:p>
          <a:p>
            <a:endParaRPr lang="en-US" sz="2800" b="1" dirty="0"/>
          </a:p>
          <a:p>
            <a:r>
              <a:rPr lang="en-US" sz="2800" b="1" dirty="0" smtClean="0"/>
              <a:t>So what’s the situation in 2017?</a:t>
            </a:r>
            <a:endParaRPr lang="en-US" sz="2800" b="1" dirty="0"/>
          </a:p>
        </p:txBody>
      </p:sp>
      <p:sp>
        <p:nvSpPr>
          <p:cNvPr id="2" name="Down Arrow 1"/>
          <p:cNvSpPr/>
          <p:nvPr/>
        </p:nvSpPr>
        <p:spPr>
          <a:xfrm>
            <a:off x="6082937" y="95328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 Arrow 2"/>
          <p:cNvSpPr/>
          <p:nvPr/>
        </p:nvSpPr>
        <p:spPr>
          <a:xfrm>
            <a:off x="7785463" y="497521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362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Challenging Discovery </a:t>
            </a:r>
            <a:r>
              <a:rPr lang="en-US" b="1" dirty="0"/>
              <a:t>L</a:t>
            </a:r>
            <a:r>
              <a:rPr lang="en-US" b="1" dirty="0" smtClean="0"/>
              <a:t>earning</a:t>
            </a:r>
            <a:r>
              <a:rPr lang="is-IS" b="1" dirty="0" smtClean="0"/>
              <a:t>…</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001" y="1469282"/>
            <a:ext cx="9448800" cy="127577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437" y="2966459"/>
            <a:ext cx="2235200" cy="2844800"/>
          </a:xfrm>
          <a:prstGeom prst="rect">
            <a:avLst/>
          </a:prstGeom>
        </p:spPr>
      </p:pic>
      <p:sp>
        <p:nvSpPr>
          <p:cNvPr id="8" name="TextBox 7"/>
          <p:cNvSpPr txBox="1"/>
          <p:nvPr/>
        </p:nvSpPr>
        <p:spPr>
          <a:xfrm>
            <a:off x="2152109" y="2757315"/>
            <a:ext cx="5371214" cy="1477328"/>
          </a:xfrm>
          <a:prstGeom prst="rect">
            <a:avLst/>
          </a:prstGeom>
          <a:noFill/>
        </p:spPr>
        <p:txBody>
          <a:bodyPr wrap="none" rtlCol="0">
            <a:spAutoFit/>
          </a:bodyPr>
          <a:lstStyle/>
          <a:p>
            <a:r>
              <a:rPr lang="en-US" b="1" dirty="0" smtClean="0"/>
              <a:t>The </a:t>
            </a:r>
            <a:r>
              <a:rPr lang="en-US" b="1" dirty="0" err="1" smtClean="0"/>
              <a:t>Rt</a:t>
            </a:r>
            <a:r>
              <a:rPr lang="en-US" b="1" dirty="0" smtClean="0"/>
              <a:t> Hon Nick Gibb MP</a:t>
            </a:r>
          </a:p>
          <a:p>
            <a:r>
              <a:rPr lang="en-US" b="1" dirty="0" smtClean="0"/>
              <a:t>Minister of State for School Standards</a:t>
            </a:r>
          </a:p>
          <a:p>
            <a:endParaRPr lang="en-US" b="1" dirty="0"/>
          </a:p>
          <a:p>
            <a:r>
              <a:rPr lang="en-US" b="1" dirty="0" smtClean="0"/>
              <a:t>Nick Gibb champions the need for research-informed</a:t>
            </a:r>
            <a:br>
              <a:rPr lang="en-US" b="1" dirty="0" smtClean="0"/>
            </a:br>
            <a:r>
              <a:rPr lang="en-US" b="1" dirty="0" smtClean="0"/>
              <a:t>explicit instruction and a knowledge-rich curriculum.</a:t>
            </a:r>
            <a:endParaRPr lang="en-US" b="1" dirty="0"/>
          </a:p>
        </p:txBody>
      </p:sp>
      <p:sp>
        <p:nvSpPr>
          <p:cNvPr id="9" name="TextBox 8"/>
          <p:cNvSpPr txBox="1"/>
          <p:nvPr/>
        </p:nvSpPr>
        <p:spPr>
          <a:xfrm>
            <a:off x="934368" y="4393434"/>
            <a:ext cx="6990431" cy="1815882"/>
          </a:xfrm>
          <a:prstGeom prst="rect">
            <a:avLst/>
          </a:prstGeom>
          <a:solidFill>
            <a:srgbClr val="FFC000"/>
          </a:solidFill>
          <a:ln w="73025">
            <a:solidFill>
              <a:srgbClr val="FF0000"/>
            </a:solidFill>
          </a:ln>
        </p:spPr>
        <p:txBody>
          <a:bodyPr wrap="square" rtlCol="0">
            <a:spAutoFit/>
          </a:bodyPr>
          <a:lstStyle/>
          <a:p>
            <a:r>
              <a:rPr lang="en-US" sz="2800" b="1" dirty="0" smtClean="0"/>
              <a:t>Thanks to Nick Gibb, Sir Jim Rose and others,</a:t>
            </a:r>
          </a:p>
          <a:p>
            <a:r>
              <a:rPr lang="en-US" sz="2800" b="1" dirty="0" smtClean="0"/>
              <a:t>we have made great progress in </a:t>
            </a:r>
            <a:r>
              <a:rPr lang="en-US" sz="2800" b="1" dirty="0" smtClean="0"/>
              <a:t>reading instruction in England but we </a:t>
            </a:r>
            <a:r>
              <a:rPr lang="en-US" sz="2800" b="1" dirty="0" smtClean="0"/>
              <a:t>have some way to go </a:t>
            </a:r>
            <a:r>
              <a:rPr lang="is-IS" sz="2800" b="1" dirty="0" smtClean="0"/>
              <a:t>…</a:t>
            </a:r>
            <a:endParaRPr lang="en-US" sz="2800" b="1" dirty="0"/>
          </a:p>
        </p:txBody>
      </p:sp>
    </p:spTree>
    <p:extLst>
      <p:ext uri="{BB962C8B-B14F-4D97-AF65-F5344CB8AC3E}">
        <p14:creationId xmlns:p14="http://schemas.microsoft.com/office/powerpoint/2010/main" val="1504102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Year One Phonics Screening Check</a:t>
            </a:r>
            <a:endParaRPr lang="en-US" b="1" dirty="0"/>
          </a:p>
        </p:txBody>
      </p:sp>
      <p:sp>
        <p:nvSpPr>
          <p:cNvPr id="9" name="TextBox 8"/>
          <p:cNvSpPr txBox="1"/>
          <p:nvPr/>
        </p:nvSpPr>
        <p:spPr>
          <a:xfrm>
            <a:off x="1537063" y="1429826"/>
            <a:ext cx="9117873" cy="4832092"/>
          </a:xfrm>
          <a:prstGeom prst="rect">
            <a:avLst/>
          </a:prstGeom>
          <a:solidFill>
            <a:srgbClr val="FFC000"/>
          </a:solidFill>
          <a:ln w="73025">
            <a:solidFill>
              <a:srgbClr val="FF0000"/>
            </a:solidFill>
          </a:ln>
        </p:spPr>
        <p:txBody>
          <a:bodyPr wrap="square" rtlCol="0">
            <a:spAutoFit/>
          </a:bodyPr>
          <a:lstStyle/>
          <a:p>
            <a:r>
              <a:rPr lang="en-US" sz="2800" b="1" dirty="0" smtClean="0"/>
              <a:t>This has led to some stronger phonics teaching in England, and year-on-year the average results for children reaching </a:t>
            </a:r>
            <a:br>
              <a:rPr lang="en-US" sz="2800" b="1" dirty="0" smtClean="0"/>
            </a:br>
            <a:r>
              <a:rPr lang="en-US" sz="2800" b="1" dirty="0" smtClean="0"/>
              <a:t>or exceeding the benchmark of 32 out of 40 words read correctly (or plausibly) have increased significantly:</a:t>
            </a:r>
          </a:p>
          <a:p>
            <a:r>
              <a:rPr lang="en-US" sz="2800" b="1" dirty="0" smtClean="0"/>
              <a:t>2011 pilot check  - 32%</a:t>
            </a:r>
          </a:p>
          <a:p>
            <a:r>
              <a:rPr lang="en-US" sz="2800" b="1" dirty="0" smtClean="0"/>
              <a:t>2012 first year of full roll-out  - 58%</a:t>
            </a:r>
          </a:p>
          <a:p>
            <a:pPr marL="514350" indent="-514350">
              <a:buAutoNum type="arabicPlain" startAt="2013"/>
            </a:pPr>
            <a:r>
              <a:rPr lang="en-US" sz="2800" b="1" dirty="0" smtClean="0"/>
              <a:t>  - 69%</a:t>
            </a:r>
          </a:p>
          <a:p>
            <a:pPr marL="514350" indent="-514350">
              <a:buAutoNum type="arabicPlain" startAt="2013"/>
            </a:pPr>
            <a:r>
              <a:rPr lang="en-US" sz="2800" b="1" dirty="0" smtClean="0"/>
              <a:t>  - 74%</a:t>
            </a:r>
          </a:p>
          <a:p>
            <a:pPr marL="514350" indent="-514350">
              <a:buAutoNum type="arabicPlain" startAt="2013"/>
            </a:pPr>
            <a:r>
              <a:rPr lang="en-US" sz="2800" b="1" dirty="0"/>
              <a:t> </a:t>
            </a:r>
            <a:r>
              <a:rPr lang="en-US" sz="2800" b="1" dirty="0" smtClean="0"/>
              <a:t> - 77%</a:t>
            </a:r>
          </a:p>
          <a:p>
            <a:pPr marL="514350" indent="-514350" algn="r">
              <a:buAutoNum type="arabicPlain" startAt="2013"/>
            </a:pPr>
            <a:r>
              <a:rPr lang="en-US" sz="2800" b="1" dirty="0"/>
              <a:t> </a:t>
            </a:r>
            <a:r>
              <a:rPr lang="en-US" sz="2800" b="1" dirty="0" smtClean="0"/>
              <a:t> - 81%           2016:  1,138 schools achieved 95% to 100%            All schools need to aim for this percentage.</a:t>
            </a:r>
            <a:endParaRPr lang="en-US" sz="2800" b="1" dirty="0"/>
          </a:p>
        </p:txBody>
      </p:sp>
    </p:spTree>
    <p:extLst>
      <p:ext uri="{BB962C8B-B14F-4D97-AF65-F5344CB8AC3E}">
        <p14:creationId xmlns:p14="http://schemas.microsoft.com/office/powerpoint/2010/main" val="774836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699" y="366313"/>
            <a:ext cx="6370008" cy="528493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761" y="366313"/>
            <a:ext cx="5767200" cy="2431877"/>
          </a:xfrm>
          <a:prstGeom prst="rect">
            <a:avLst/>
          </a:prstGeom>
        </p:spPr>
      </p:pic>
      <p:sp>
        <p:nvSpPr>
          <p:cNvPr id="6" name="TextBox 5"/>
          <p:cNvSpPr txBox="1"/>
          <p:nvPr/>
        </p:nvSpPr>
        <p:spPr>
          <a:xfrm>
            <a:off x="4718222" y="4353957"/>
            <a:ext cx="6209421" cy="1815882"/>
          </a:xfrm>
          <a:prstGeom prst="rect">
            <a:avLst/>
          </a:prstGeom>
          <a:solidFill>
            <a:srgbClr val="FFC000"/>
          </a:solidFill>
          <a:ln w="73025">
            <a:solidFill>
              <a:srgbClr val="FF0000"/>
            </a:solidFill>
          </a:ln>
        </p:spPr>
        <p:txBody>
          <a:bodyPr wrap="square" rtlCol="0">
            <a:spAutoFit/>
          </a:bodyPr>
          <a:lstStyle/>
          <a:p>
            <a:r>
              <a:rPr lang="en-US" sz="2800" b="1" dirty="0" smtClean="0"/>
              <a:t>As a </a:t>
            </a:r>
            <a:r>
              <a:rPr lang="en-US" sz="2800" b="1" smtClean="0"/>
              <a:t>primary teacher, I </a:t>
            </a:r>
            <a:r>
              <a:rPr lang="en-US" sz="2800" b="1" dirty="0" smtClean="0"/>
              <a:t>raised worries about this approach when the NLS </a:t>
            </a:r>
            <a:r>
              <a:rPr lang="en-US" sz="2800" b="1" smtClean="0"/>
              <a:t>was </a:t>
            </a:r>
            <a:r>
              <a:rPr lang="en-US" sz="2800" b="1" smtClean="0"/>
              <a:t>first rolled </a:t>
            </a:r>
            <a:r>
              <a:rPr lang="en-US" sz="2800" b="1" dirty="0" smtClean="0"/>
              <a:t>out. No official could provide evidence to support this model.</a:t>
            </a:r>
            <a:endParaRPr lang="en-US" sz="2800" b="1" dirty="0"/>
          </a:p>
        </p:txBody>
      </p:sp>
      <p:sp>
        <p:nvSpPr>
          <p:cNvPr id="7" name="TextBox 6"/>
          <p:cNvSpPr txBox="1"/>
          <p:nvPr/>
        </p:nvSpPr>
        <p:spPr>
          <a:xfrm>
            <a:off x="904507" y="939114"/>
            <a:ext cx="1248033" cy="923330"/>
          </a:xfrm>
          <a:prstGeom prst="rect">
            <a:avLst/>
          </a:prstGeom>
          <a:solidFill>
            <a:srgbClr val="FFC000"/>
          </a:solidFill>
        </p:spPr>
        <p:txBody>
          <a:bodyPr wrap="square" rtlCol="0">
            <a:spAutoFit/>
          </a:bodyPr>
          <a:lstStyle/>
          <a:p>
            <a:r>
              <a:rPr lang="en-US" sz="4000" b="1" dirty="0" smtClean="0"/>
              <a:t>1998</a:t>
            </a:r>
          </a:p>
          <a:p>
            <a:r>
              <a:rPr lang="en-US" sz="1400" b="1" dirty="0" smtClean="0"/>
              <a:t>NLS rolled out</a:t>
            </a:r>
            <a:endParaRPr lang="en-US" sz="1400" b="1" dirty="0"/>
          </a:p>
        </p:txBody>
      </p:sp>
      <p:sp>
        <p:nvSpPr>
          <p:cNvPr id="8" name="TextBox 7"/>
          <p:cNvSpPr txBox="1"/>
          <p:nvPr/>
        </p:nvSpPr>
        <p:spPr>
          <a:xfrm>
            <a:off x="8835081" y="2514244"/>
            <a:ext cx="2092563" cy="1323439"/>
          </a:xfrm>
          <a:prstGeom prst="rect">
            <a:avLst/>
          </a:prstGeom>
          <a:solidFill>
            <a:srgbClr val="FFC000"/>
          </a:solidFill>
        </p:spPr>
        <p:txBody>
          <a:bodyPr wrap="square" rtlCol="0">
            <a:spAutoFit/>
          </a:bodyPr>
          <a:lstStyle/>
          <a:p>
            <a:pPr algn="ctr"/>
            <a:r>
              <a:rPr lang="en-US" sz="2000" b="1" dirty="0" smtClean="0"/>
              <a:t>I wrote this in the</a:t>
            </a:r>
          </a:p>
          <a:p>
            <a:pPr algn="ctr"/>
            <a:r>
              <a:rPr lang="en-US" sz="2000" b="1" dirty="0" smtClean="0"/>
              <a:t>RRF newsletter in</a:t>
            </a:r>
            <a:endParaRPr lang="en-US" sz="2000" b="1" dirty="0" smtClean="0"/>
          </a:p>
          <a:p>
            <a:pPr algn="ctr"/>
            <a:r>
              <a:rPr lang="en-US" sz="4000" b="1" dirty="0" smtClean="0"/>
              <a:t>2001</a:t>
            </a:r>
            <a:endParaRPr lang="en-US" sz="4000" b="1" dirty="0"/>
          </a:p>
        </p:txBody>
      </p:sp>
    </p:spTree>
    <p:extLst>
      <p:ext uri="{BB962C8B-B14F-4D97-AF65-F5344CB8AC3E}">
        <p14:creationId xmlns:p14="http://schemas.microsoft.com/office/powerpoint/2010/main" val="1771024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Multi-cueing word-guessing strategies are not supported by the international body of research</a:t>
            </a:r>
            <a:r>
              <a:rPr lang="is-IS" b="1" dirty="0" smtClean="0"/>
              <a:t>…</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9484" y="1564968"/>
            <a:ext cx="8334698" cy="4351338"/>
          </a:xfrm>
        </p:spPr>
      </p:pic>
      <p:sp>
        <p:nvSpPr>
          <p:cNvPr id="5" name="TextBox 4"/>
          <p:cNvSpPr txBox="1"/>
          <p:nvPr/>
        </p:nvSpPr>
        <p:spPr>
          <a:xfrm>
            <a:off x="1079051" y="5916306"/>
            <a:ext cx="2462341" cy="523220"/>
          </a:xfrm>
          <a:prstGeom prst="rect">
            <a:avLst/>
          </a:prstGeom>
          <a:solidFill>
            <a:srgbClr val="FFC000"/>
          </a:solidFill>
        </p:spPr>
        <p:txBody>
          <a:bodyPr wrap="none" rtlCol="0">
            <a:spAutoFit/>
          </a:bodyPr>
          <a:lstStyle/>
          <a:p>
            <a:r>
              <a:rPr lang="en-US" sz="2800" b="1" dirty="0" err="1" smtClean="0"/>
              <a:t>www.rrf.org.uk</a:t>
            </a:r>
            <a:endParaRPr lang="en-US" sz="2800" b="1" dirty="0"/>
          </a:p>
        </p:txBody>
      </p:sp>
      <p:sp>
        <p:nvSpPr>
          <p:cNvPr id="6" name="TextBox 5"/>
          <p:cNvSpPr txBox="1"/>
          <p:nvPr/>
        </p:nvSpPr>
        <p:spPr>
          <a:xfrm>
            <a:off x="1154826" y="2063579"/>
            <a:ext cx="1248033" cy="707886"/>
          </a:xfrm>
          <a:prstGeom prst="rect">
            <a:avLst/>
          </a:prstGeom>
          <a:solidFill>
            <a:srgbClr val="FFC000"/>
          </a:solidFill>
        </p:spPr>
        <p:txBody>
          <a:bodyPr wrap="square" rtlCol="0">
            <a:spAutoFit/>
          </a:bodyPr>
          <a:lstStyle/>
          <a:p>
            <a:r>
              <a:rPr lang="en-US" sz="4000" b="1" smtClean="0"/>
              <a:t>1974</a:t>
            </a:r>
            <a:endParaRPr lang="en-US" sz="4000" b="1" dirty="0"/>
          </a:p>
        </p:txBody>
      </p:sp>
      <p:sp>
        <p:nvSpPr>
          <p:cNvPr id="3" name="Up Arrow 2"/>
          <p:cNvSpPr/>
          <p:nvPr/>
        </p:nvSpPr>
        <p:spPr>
          <a:xfrm>
            <a:off x="1536526" y="2876273"/>
            <a:ext cx="484632" cy="195925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842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Multi-cueing word-guessing strategies are not supported by the international body of research</a:t>
            </a:r>
            <a:r>
              <a:rPr lang="is-IS" b="1" dirty="0" smtClean="0"/>
              <a:t>…</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313" y="1582126"/>
            <a:ext cx="10281487" cy="4314696"/>
          </a:xfrm>
        </p:spPr>
      </p:pic>
      <p:sp>
        <p:nvSpPr>
          <p:cNvPr id="8" name="TextBox 7"/>
          <p:cNvSpPr txBox="1"/>
          <p:nvPr/>
        </p:nvSpPr>
        <p:spPr>
          <a:xfrm>
            <a:off x="5774135" y="5635212"/>
            <a:ext cx="5330177" cy="523220"/>
          </a:xfrm>
          <a:prstGeom prst="rect">
            <a:avLst/>
          </a:prstGeom>
          <a:solidFill>
            <a:srgbClr val="FFC000"/>
          </a:solidFill>
        </p:spPr>
        <p:txBody>
          <a:bodyPr wrap="none" rtlCol="0">
            <a:spAutoFit/>
          </a:bodyPr>
          <a:lstStyle/>
          <a:p>
            <a:r>
              <a:rPr lang="en-US" sz="2800" b="1" dirty="0" smtClean="0">
                <a:hlinkClick r:id="rId3"/>
              </a:rPr>
              <a:t>www.iferi.org</a:t>
            </a:r>
            <a:r>
              <a:rPr lang="en-US" sz="2800" b="1" dirty="0" smtClean="0"/>
              <a:t> for links to evidence</a:t>
            </a:r>
            <a:endParaRPr lang="en-US" sz="2800" b="1" dirty="0"/>
          </a:p>
        </p:txBody>
      </p:sp>
    </p:spTree>
    <p:extLst>
      <p:ext uri="{BB962C8B-B14F-4D97-AF65-F5344CB8AC3E}">
        <p14:creationId xmlns:p14="http://schemas.microsoft.com/office/powerpoint/2010/main" val="1170731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034" y="1490329"/>
            <a:ext cx="6467046" cy="4696071"/>
          </a:xfrm>
          <a:prstGeom prst="rect">
            <a:avLst/>
          </a:prstGeom>
        </p:spPr>
      </p:pic>
      <p:sp>
        <p:nvSpPr>
          <p:cNvPr id="6" name="TextBox 5"/>
          <p:cNvSpPr txBox="1"/>
          <p:nvPr/>
        </p:nvSpPr>
        <p:spPr>
          <a:xfrm>
            <a:off x="888319" y="5142943"/>
            <a:ext cx="7210216" cy="954107"/>
          </a:xfrm>
          <a:prstGeom prst="rect">
            <a:avLst/>
          </a:prstGeom>
          <a:solidFill>
            <a:srgbClr val="FFC000"/>
          </a:solidFill>
          <a:ln w="73025">
            <a:solidFill>
              <a:srgbClr val="FF0000"/>
            </a:solidFill>
          </a:ln>
        </p:spPr>
        <p:txBody>
          <a:bodyPr wrap="square" rtlCol="0">
            <a:spAutoFit/>
          </a:bodyPr>
          <a:lstStyle/>
          <a:p>
            <a:r>
              <a:rPr lang="en-US" sz="2800" b="1" dirty="0"/>
              <a:t>E</a:t>
            </a:r>
            <a:r>
              <a:rPr lang="en-US" sz="2800" b="1" dirty="0" smtClean="0"/>
              <a:t>vidence of research, practice and educational and political developments internationally.</a:t>
            </a:r>
            <a:endParaRPr lang="en-US" sz="28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6962" y="323958"/>
            <a:ext cx="6571834" cy="1813761"/>
          </a:xfrm>
        </p:spPr>
      </p:pic>
      <p:sp>
        <p:nvSpPr>
          <p:cNvPr id="7" name="TextBox 6"/>
          <p:cNvSpPr txBox="1"/>
          <p:nvPr/>
        </p:nvSpPr>
        <p:spPr>
          <a:xfrm>
            <a:off x="8182638" y="782443"/>
            <a:ext cx="1314060" cy="1077218"/>
          </a:xfrm>
          <a:prstGeom prst="rect">
            <a:avLst/>
          </a:prstGeom>
          <a:solidFill>
            <a:srgbClr val="FFC000"/>
          </a:solidFill>
        </p:spPr>
        <p:txBody>
          <a:bodyPr wrap="square" rtlCol="0">
            <a:spAutoFit/>
          </a:bodyPr>
          <a:lstStyle/>
          <a:p>
            <a:r>
              <a:rPr lang="en-US" sz="2400" b="1" dirty="0" smtClean="0"/>
              <a:t>Founded</a:t>
            </a:r>
          </a:p>
          <a:p>
            <a:r>
              <a:rPr lang="en-US" sz="4000" b="1" dirty="0" smtClean="0"/>
              <a:t>2015</a:t>
            </a:r>
            <a:endParaRPr lang="en-US" sz="4000" b="1" dirty="0"/>
          </a:p>
        </p:txBody>
      </p:sp>
      <p:sp>
        <p:nvSpPr>
          <p:cNvPr id="8" name="TextBox 7"/>
          <p:cNvSpPr txBox="1"/>
          <p:nvPr/>
        </p:nvSpPr>
        <p:spPr>
          <a:xfrm>
            <a:off x="888319" y="2207148"/>
            <a:ext cx="1697226" cy="1569660"/>
          </a:xfrm>
          <a:prstGeom prst="rect">
            <a:avLst/>
          </a:prstGeom>
          <a:solidFill>
            <a:srgbClr val="FFC000"/>
          </a:solidFill>
          <a:ln w="73025">
            <a:solidFill>
              <a:srgbClr val="FF0000"/>
            </a:solidFill>
          </a:ln>
        </p:spPr>
        <p:txBody>
          <a:bodyPr wrap="square" rtlCol="0">
            <a:spAutoFit/>
          </a:bodyPr>
          <a:lstStyle/>
          <a:p>
            <a:r>
              <a:rPr lang="en-US" sz="1600" b="1" dirty="0" smtClean="0"/>
              <a:t>International</a:t>
            </a:r>
          </a:p>
          <a:p>
            <a:r>
              <a:rPr lang="en-US" sz="1600" b="1" dirty="0"/>
              <a:t>p</a:t>
            </a:r>
            <a:r>
              <a:rPr lang="en-US" sz="1600" b="1" dirty="0" smtClean="0"/>
              <a:t>olicy shapers</a:t>
            </a:r>
          </a:p>
          <a:p>
            <a:r>
              <a:rPr lang="en-US" sz="1600" b="1" dirty="0"/>
              <a:t>a</a:t>
            </a:r>
            <a:r>
              <a:rPr lang="en-US" sz="1600" b="1" dirty="0" smtClean="0"/>
              <a:t>cademics</a:t>
            </a:r>
          </a:p>
          <a:p>
            <a:r>
              <a:rPr lang="en-US" sz="1600" b="1" dirty="0"/>
              <a:t>p</a:t>
            </a:r>
            <a:r>
              <a:rPr lang="en-US" sz="1600" b="1" dirty="0" smtClean="0"/>
              <a:t>ractitioners</a:t>
            </a:r>
          </a:p>
          <a:p>
            <a:r>
              <a:rPr lang="en-US" sz="1600" b="1" dirty="0"/>
              <a:t>p</a:t>
            </a:r>
            <a:r>
              <a:rPr lang="en-US" sz="1600" b="1" dirty="0" smtClean="0"/>
              <a:t>arents – all</a:t>
            </a:r>
          </a:p>
          <a:p>
            <a:r>
              <a:rPr lang="en-US" sz="1600" b="1" dirty="0"/>
              <a:t>w</a:t>
            </a:r>
            <a:r>
              <a:rPr lang="en-US" sz="1600" b="1" dirty="0" smtClean="0"/>
              <a:t>orking together.</a:t>
            </a:r>
            <a:endParaRPr lang="en-US" sz="1600" b="1" dirty="0"/>
          </a:p>
        </p:txBody>
      </p:sp>
    </p:spTree>
    <p:extLst>
      <p:ext uri="{BB962C8B-B14F-4D97-AF65-F5344CB8AC3E}">
        <p14:creationId xmlns:p14="http://schemas.microsoft.com/office/powerpoint/2010/main" val="2144126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410" y="595782"/>
            <a:ext cx="6054811" cy="5739553"/>
          </a:xfrm>
        </p:spPr>
      </p:pic>
      <p:sp>
        <p:nvSpPr>
          <p:cNvPr id="6" name="TextBox 5"/>
          <p:cNvSpPr txBox="1"/>
          <p:nvPr/>
        </p:nvSpPr>
        <p:spPr>
          <a:xfrm>
            <a:off x="7222191" y="1256691"/>
            <a:ext cx="3792650" cy="3970318"/>
          </a:xfrm>
          <a:prstGeom prst="rect">
            <a:avLst/>
          </a:prstGeom>
          <a:solidFill>
            <a:srgbClr val="FFC000"/>
          </a:solidFill>
          <a:ln w="73025">
            <a:solidFill>
              <a:srgbClr val="FF0000"/>
            </a:solidFill>
          </a:ln>
        </p:spPr>
        <p:txBody>
          <a:bodyPr wrap="square" rtlCol="0">
            <a:spAutoFit/>
          </a:bodyPr>
          <a:lstStyle/>
          <a:p>
            <a:r>
              <a:rPr lang="en-US" sz="2800" b="1" dirty="0" smtClean="0"/>
              <a:t>“</a:t>
            </a:r>
            <a:r>
              <a:rPr lang="en-US" sz="2800" b="1" i="1" dirty="0" smtClean="0">
                <a:solidFill>
                  <a:srgbClr val="0070C0"/>
                </a:solidFill>
              </a:rPr>
              <a:t>To this day, </a:t>
            </a:r>
            <a:r>
              <a:rPr lang="is-IS" sz="2800" b="1" i="1" dirty="0" smtClean="0">
                <a:solidFill>
                  <a:srgbClr val="0070C0"/>
                </a:solidFill>
              </a:rPr>
              <a:t>… </a:t>
            </a:r>
            <a:r>
              <a:rPr lang="en-US" sz="2800" b="1" i="1" dirty="0" smtClean="0">
                <a:solidFill>
                  <a:srgbClr val="0070C0"/>
                </a:solidFill>
              </a:rPr>
              <a:t>the </a:t>
            </a:r>
            <a:r>
              <a:rPr lang="en-US" sz="2800" b="1" i="1" dirty="0" smtClean="0">
                <a:solidFill>
                  <a:srgbClr val="0070C0"/>
                </a:solidFill>
              </a:rPr>
              <a:t>way in which learners are taught </a:t>
            </a:r>
            <a:r>
              <a:rPr lang="en-US" sz="2800" b="1" i="1" dirty="0" smtClean="0">
                <a:solidFill>
                  <a:srgbClr val="0070C0"/>
                </a:solidFill>
              </a:rPr>
              <a:t>(</a:t>
            </a:r>
            <a:r>
              <a:rPr lang="en-US" sz="2800" b="1" i="1" dirty="0" smtClean="0">
                <a:solidFill>
                  <a:srgbClr val="0070C0"/>
                </a:solidFill>
              </a:rPr>
              <a:t>or not taught) </a:t>
            </a:r>
            <a:r>
              <a:rPr lang="en-US" sz="2800" b="1" i="1" dirty="0" smtClean="0">
                <a:solidFill>
                  <a:srgbClr val="0070C0"/>
                </a:solidFill>
              </a:rPr>
              <a:t>remains a </a:t>
            </a:r>
            <a:r>
              <a:rPr lang="en-US" sz="2800" b="1" i="1" dirty="0" smtClean="0">
                <a:solidFill>
                  <a:srgbClr val="0070C0"/>
                </a:solidFill>
              </a:rPr>
              <a:t>matter of CHANCE</a:t>
            </a:r>
            <a:r>
              <a:rPr lang="en-US" sz="2800" b="1" dirty="0" smtClean="0"/>
              <a:t>.”</a:t>
            </a:r>
          </a:p>
          <a:p>
            <a:endParaRPr lang="en-US" sz="2800" b="1" dirty="0"/>
          </a:p>
          <a:p>
            <a:r>
              <a:rPr lang="en-US" sz="2800" b="1" dirty="0" smtClean="0"/>
              <a:t>In 2017, and with the advent of the internet, </a:t>
            </a:r>
            <a:br>
              <a:rPr lang="en-US" sz="2800" b="1" dirty="0" smtClean="0"/>
            </a:br>
            <a:r>
              <a:rPr lang="en-US" sz="2800" b="1" dirty="0" smtClean="0"/>
              <a:t>how can this be?</a:t>
            </a:r>
            <a:endParaRPr lang="en-US" sz="2800" b="1" dirty="0"/>
          </a:p>
        </p:txBody>
      </p:sp>
    </p:spTree>
    <p:extLst>
      <p:ext uri="{BB962C8B-B14F-4D97-AF65-F5344CB8AC3E}">
        <p14:creationId xmlns:p14="http://schemas.microsoft.com/office/powerpoint/2010/main" val="1564623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9286" y="1839054"/>
            <a:ext cx="9144000" cy="4005692"/>
          </a:xfrm>
        </p:spPr>
        <p:txBody>
          <a:bodyPr>
            <a:normAutofit/>
          </a:bodyPr>
          <a:lstStyle/>
          <a:p>
            <a:r>
              <a:rPr lang="en-US" b="1" dirty="0" smtClean="0"/>
              <a:t/>
            </a:r>
            <a:br>
              <a:rPr lang="en-US" b="1" dirty="0" smtClean="0"/>
            </a:br>
            <a:r>
              <a:rPr lang="en-US" dirty="0" smtClean="0"/>
              <a:t/>
            </a:r>
            <a:br>
              <a:rPr lang="en-US" dirty="0" smtClean="0"/>
            </a:br>
            <a:r>
              <a:rPr lang="en-US" sz="4000" dirty="0" smtClean="0"/>
              <a:t>By Debbie Hepplewhite</a:t>
            </a:r>
            <a:endParaRPr lang="en-US" sz="4000" dirty="0"/>
          </a:p>
        </p:txBody>
      </p:sp>
      <p:sp>
        <p:nvSpPr>
          <p:cNvPr id="6" name="TextBox 5"/>
          <p:cNvSpPr txBox="1"/>
          <p:nvPr/>
        </p:nvSpPr>
        <p:spPr>
          <a:xfrm>
            <a:off x="1925594" y="1114643"/>
            <a:ext cx="8291384" cy="3785652"/>
          </a:xfrm>
          <a:prstGeom prst="rect">
            <a:avLst/>
          </a:prstGeom>
          <a:solidFill>
            <a:srgbClr val="FFC000"/>
          </a:solidFill>
          <a:ln w="73025">
            <a:solidFill>
              <a:srgbClr val="FF0000"/>
            </a:solidFill>
          </a:ln>
        </p:spPr>
        <p:txBody>
          <a:bodyPr wrap="square" rtlCol="0">
            <a:spAutoFit/>
          </a:bodyPr>
          <a:lstStyle/>
          <a:p>
            <a:pPr algn="ctr"/>
            <a:r>
              <a:rPr lang="en-US" sz="4800" b="1" dirty="0"/>
              <a:t>What’s ‘holding back’ </a:t>
            </a:r>
            <a:r>
              <a:rPr lang="en-US" sz="4800" b="1" dirty="0" smtClean="0"/>
              <a:t/>
            </a:r>
            <a:br>
              <a:rPr lang="en-US" sz="4800" b="1" dirty="0" smtClean="0"/>
            </a:br>
            <a:r>
              <a:rPr lang="en-US" sz="4800" b="1" dirty="0" smtClean="0"/>
              <a:t>research-informed </a:t>
            </a:r>
            <a:br>
              <a:rPr lang="en-US" sz="4800" b="1" dirty="0" smtClean="0"/>
            </a:br>
            <a:r>
              <a:rPr lang="en-US" sz="4800" b="1" dirty="0" smtClean="0"/>
              <a:t>foundational </a:t>
            </a:r>
            <a:r>
              <a:rPr lang="en-US" sz="4800" b="1" dirty="0"/>
              <a:t>literacy </a:t>
            </a:r>
            <a:r>
              <a:rPr lang="en-US" sz="4800" b="1" dirty="0" smtClean="0"/>
              <a:t/>
            </a:r>
            <a:br>
              <a:rPr lang="en-US" sz="4800" b="1" dirty="0" smtClean="0"/>
            </a:br>
            <a:r>
              <a:rPr lang="en-US" sz="4800" b="1" dirty="0" smtClean="0"/>
              <a:t>from reaching </a:t>
            </a:r>
            <a:r>
              <a:rPr lang="en-US" sz="4800" b="1" i="1" dirty="0" smtClean="0"/>
              <a:t>all</a:t>
            </a:r>
            <a:r>
              <a:rPr lang="en-US" sz="4800" b="1" dirty="0" smtClean="0"/>
              <a:t> </a:t>
            </a:r>
            <a:r>
              <a:rPr lang="en-US" sz="4800" b="1" dirty="0"/>
              <a:t>teachers </a:t>
            </a:r>
            <a:r>
              <a:rPr lang="en-US" sz="4800" b="1" dirty="0" smtClean="0"/>
              <a:t/>
            </a:r>
            <a:br>
              <a:rPr lang="en-US" sz="4800" b="1" dirty="0" smtClean="0"/>
            </a:br>
            <a:r>
              <a:rPr lang="en-US" sz="4800" b="1" dirty="0" smtClean="0"/>
              <a:t>and learners</a:t>
            </a:r>
            <a:r>
              <a:rPr lang="en-US" sz="4800" b="1" dirty="0"/>
              <a:t>?</a:t>
            </a:r>
            <a:endParaRPr lang="en-US" sz="4800" dirty="0"/>
          </a:p>
        </p:txBody>
      </p:sp>
    </p:spTree>
    <p:extLst>
      <p:ext uri="{BB962C8B-B14F-4D97-AF65-F5344CB8AC3E}">
        <p14:creationId xmlns:p14="http://schemas.microsoft.com/office/powerpoint/2010/main" val="2046835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0343" y="404664"/>
            <a:ext cx="9562011" cy="5328592"/>
          </a:xfrm>
        </p:spPr>
        <p:txBody>
          <a:bodyPr>
            <a:noAutofit/>
          </a:bodyPr>
          <a:lstStyle/>
          <a:p>
            <a:pPr algn="ctr">
              <a:buNone/>
            </a:pPr>
            <a:r>
              <a:rPr lang="en-GB" sz="4400" b="1" dirty="0" smtClean="0">
                <a:latin typeface="+mj-lt"/>
              </a:rPr>
              <a:t>Findings and guidance </a:t>
            </a:r>
            <a:r>
              <a:rPr lang="en-GB" sz="4400" b="1" dirty="0">
                <a:latin typeface="+mj-lt"/>
              </a:rPr>
              <a:t>according to </a:t>
            </a:r>
            <a:r>
              <a:rPr lang="en-GB" sz="4400" b="1" dirty="0" smtClean="0">
                <a:latin typeface="+mj-lt"/>
              </a:rPr>
              <a:t/>
            </a:r>
            <a:br>
              <a:rPr lang="en-GB" sz="4400" b="1" dirty="0" smtClean="0">
                <a:latin typeface="+mj-lt"/>
              </a:rPr>
            </a:br>
            <a:r>
              <a:rPr lang="en-GB" sz="4400" b="1" dirty="0" smtClean="0">
                <a:latin typeface="+mj-lt"/>
              </a:rPr>
              <a:t>major </a:t>
            </a:r>
            <a:r>
              <a:rPr lang="en-GB" sz="4400" b="1" dirty="0">
                <a:latin typeface="+mj-lt"/>
              </a:rPr>
              <a:t>international </a:t>
            </a:r>
            <a:r>
              <a:rPr lang="en-GB" sz="4400" b="1" dirty="0" smtClean="0">
                <a:latin typeface="+mj-lt"/>
              </a:rPr>
              <a:t>inquiries</a:t>
            </a:r>
            <a:r>
              <a:rPr lang="en-GB" sz="4800" b="1" dirty="0"/>
              <a:t/>
            </a:r>
            <a:br>
              <a:rPr lang="en-GB" sz="4800" b="1" dirty="0"/>
            </a:br>
            <a:endParaRPr lang="en-GB" sz="4800" b="1" dirty="0"/>
          </a:p>
        </p:txBody>
      </p:sp>
      <p:pic>
        <p:nvPicPr>
          <p:cNvPr id="4" name="Picture 3" descr="nrp.jpg"/>
          <p:cNvPicPr>
            <a:picLocks noChangeAspect="1"/>
          </p:cNvPicPr>
          <p:nvPr/>
        </p:nvPicPr>
        <p:blipFill>
          <a:blip r:embed="rId2"/>
          <a:stretch>
            <a:fillRect/>
          </a:stretch>
        </p:blipFill>
        <p:spPr>
          <a:xfrm>
            <a:off x="2091004" y="1939357"/>
            <a:ext cx="1728192" cy="1728192"/>
          </a:xfrm>
          <a:prstGeom prst="rect">
            <a:avLst/>
          </a:prstGeom>
        </p:spPr>
      </p:pic>
      <p:pic>
        <p:nvPicPr>
          <p:cNvPr id="5" name="Picture 4" descr="Australia_Teaching_Reading.jpg"/>
          <p:cNvPicPr>
            <a:picLocks noChangeAspect="1"/>
          </p:cNvPicPr>
          <p:nvPr/>
        </p:nvPicPr>
        <p:blipFill>
          <a:blip r:embed="rId3"/>
          <a:stretch>
            <a:fillRect/>
          </a:stretch>
        </p:blipFill>
        <p:spPr>
          <a:xfrm>
            <a:off x="4467531" y="2947675"/>
            <a:ext cx="1581160" cy="2238231"/>
          </a:xfrm>
          <a:prstGeom prst="rect">
            <a:avLst/>
          </a:prstGeom>
        </p:spPr>
      </p:pic>
      <p:pic>
        <p:nvPicPr>
          <p:cNvPr id="6" name="Picture 5" descr="UK_Teaching_Children_To_Read.jpg"/>
          <p:cNvPicPr>
            <a:picLocks noChangeAspect="1"/>
          </p:cNvPicPr>
          <p:nvPr/>
        </p:nvPicPr>
        <p:blipFill>
          <a:blip r:embed="rId4"/>
          <a:stretch>
            <a:fillRect/>
          </a:stretch>
        </p:blipFill>
        <p:spPr>
          <a:xfrm>
            <a:off x="6760719" y="1903559"/>
            <a:ext cx="1477594" cy="2088232"/>
          </a:xfrm>
          <a:prstGeom prst="rect">
            <a:avLst/>
          </a:prstGeom>
          <a:ln>
            <a:solidFill>
              <a:schemeClr val="tx1"/>
            </a:solidFill>
          </a:ln>
        </p:spPr>
      </p:pic>
      <p:pic>
        <p:nvPicPr>
          <p:cNvPr id="7" name="Picture 6" descr="final_report.jpg"/>
          <p:cNvPicPr>
            <a:picLocks noChangeAspect="1"/>
          </p:cNvPicPr>
          <p:nvPr/>
        </p:nvPicPr>
        <p:blipFill>
          <a:blip r:embed="rId5"/>
          <a:stretch>
            <a:fillRect/>
          </a:stretch>
        </p:blipFill>
        <p:spPr>
          <a:xfrm>
            <a:off x="7782421" y="3155777"/>
            <a:ext cx="1584176" cy="2261174"/>
          </a:xfrm>
          <a:prstGeom prst="rect">
            <a:avLst/>
          </a:prstGeom>
          <a:ln>
            <a:solidFill>
              <a:schemeClr val="tx1"/>
            </a:solidFill>
          </a:ln>
        </p:spPr>
      </p:pic>
      <p:sp>
        <p:nvSpPr>
          <p:cNvPr id="8" name="TextBox 7"/>
          <p:cNvSpPr txBox="1"/>
          <p:nvPr/>
        </p:nvSpPr>
        <p:spPr>
          <a:xfrm>
            <a:off x="2253113" y="3760958"/>
            <a:ext cx="1403974" cy="461665"/>
          </a:xfrm>
          <a:prstGeom prst="rect">
            <a:avLst/>
          </a:prstGeom>
          <a:noFill/>
        </p:spPr>
        <p:txBody>
          <a:bodyPr wrap="none" rtlCol="0">
            <a:spAutoFit/>
          </a:bodyPr>
          <a:lstStyle/>
          <a:p>
            <a:r>
              <a:rPr lang="en-GB" sz="2400" b="1" dirty="0"/>
              <a:t>USA 2000</a:t>
            </a:r>
          </a:p>
        </p:txBody>
      </p:sp>
      <p:sp>
        <p:nvSpPr>
          <p:cNvPr id="9" name="TextBox 8"/>
          <p:cNvSpPr txBox="1"/>
          <p:nvPr/>
        </p:nvSpPr>
        <p:spPr>
          <a:xfrm>
            <a:off x="4331882" y="5271591"/>
            <a:ext cx="2011513" cy="461665"/>
          </a:xfrm>
          <a:prstGeom prst="rect">
            <a:avLst/>
          </a:prstGeom>
          <a:noFill/>
        </p:spPr>
        <p:txBody>
          <a:bodyPr wrap="none" rtlCol="0">
            <a:spAutoFit/>
          </a:bodyPr>
          <a:lstStyle/>
          <a:p>
            <a:r>
              <a:rPr lang="en-GB" sz="2400" b="1" dirty="0"/>
              <a:t>Australia 2005</a:t>
            </a:r>
          </a:p>
        </p:txBody>
      </p:sp>
      <p:sp>
        <p:nvSpPr>
          <p:cNvPr id="10" name="TextBox 9"/>
          <p:cNvSpPr txBox="1"/>
          <p:nvPr/>
        </p:nvSpPr>
        <p:spPr>
          <a:xfrm>
            <a:off x="8427534" y="2535286"/>
            <a:ext cx="1532792" cy="461665"/>
          </a:xfrm>
          <a:prstGeom prst="rect">
            <a:avLst/>
          </a:prstGeom>
          <a:noFill/>
        </p:spPr>
        <p:txBody>
          <a:bodyPr wrap="none" rtlCol="0">
            <a:spAutoFit/>
          </a:bodyPr>
          <a:lstStyle/>
          <a:p>
            <a:r>
              <a:rPr lang="en-GB" sz="2400" b="1" dirty="0"/>
              <a:t>UK 2005/6</a:t>
            </a:r>
          </a:p>
        </p:txBody>
      </p:sp>
    </p:spTree>
    <p:extLst>
      <p:ext uri="{BB962C8B-B14F-4D97-AF65-F5344CB8AC3E}">
        <p14:creationId xmlns:p14="http://schemas.microsoft.com/office/powerpoint/2010/main" val="1085368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428" y="271357"/>
            <a:ext cx="3270172" cy="902535"/>
          </a:xfr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5514" y="951823"/>
            <a:ext cx="9243344" cy="4967416"/>
          </a:xfr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13" y="1854358"/>
            <a:ext cx="1702501" cy="1274779"/>
          </a:xfrm>
          <a:prstGeom prst="rect">
            <a:avLst/>
          </a:prstGeom>
        </p:spPr>
      </p:pic>
      <p:sp>
        <p:nvSpPr>
          <p:cNvPr id="5" name="Content Placeholder 4"/>
          <p:cNvSpPr txBox="1">
            <a:spLocks/>
          </p:cNvSpPr>
          <p:nvPr/>
        </p:nvSpPr>
        <p:spPr>
          <a:xfrm>
            <a:off x="710428" y="5803665"/>
            <a:ext cx="10745698"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800" b="1" dirty="0" smtClean="0"/>
              <a:t>Far too often, poor literacy is blamed on the context of the learners</a:t>
            </a:r>
            <a:r>
              <a:rPr lang="is-IS" sz="2800" b="1" dirty="0" smtClean="0"/>
              <a:t>…</a:t>
            </a:r>
            <a:endParaRPr lang="en-US" sz="2800" b="1" dirty="0"/>
          </a:p>
        </p:txBody>
      </p:sp>
      <p:sp>
        <p:nvSpPr>
          <p:cNvPr id="7" name="Content Placeholder 4"/>
          <p:cNvSpPr txBox="1">
            <a:spLocks/>
          </p:cNvSpPr>
          <p:nvPr/>
        </p:nvSpPr>
        <p:spPr>
          <a:xfrm>
            <a:off x="643013" y="3295448"/>
            <a:ext cx="1702501" cy="913070"/>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b="1" dirty="0" smtClean="0"/>
              <a:t>Sir Jim Rose</a:t>
            </a:r>
          </a:p>
          <a:p>
            <a:r>
              <a:rPr lang="en-US" sz="1300" b="1" dirty="0" smtClean="0"/>
              <a:t>Founding committee </a:t>
            </a:r>
            <a:br>
              <a:rPr lang="en-US" sz="1300" b="1" dirty="0" smtClean="0"/>
            </a:br>
            <a:r>
              <a:rPr lang="en-US" sz="1300" b="1" dirty="0" smtClean="0"/>
              <a:t>member of IFERI</a:t>
            </a:r>
            <a:endParaRPr lang="en-US" sz="1300" b="1" dirty="0"/>
          </a:p>
        </p:txBody>
      </p:sp>
    </p:spTree>
    <p:extLst>
      <p:ext uri="{BB962C8B-B14F-4D97-AF65-F5344CB8AC3E}">
        <p14:creationId xmlns:p14="http://schemas.microsoft.com/office/powerpoint/2010/main" val="1028847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Sir Jim Rose promoted the Simple View of Reading model (Gough &amp; </a:t>
            </a:r>
            <a:r>
              <a:rPr lang="en-US" b="1" dirty="0" err="1" smtClean="0"/>
              <a:t>Tunmer</a:t>
            </a:r>
            <a:r>
              <a:rPr lang="en-US" b="1" dirty="0" smtClean="0"/>
              <a:t> 1986)</a:t>
            </a:r>
            <a:endParaRPr lang="en-US" b="1"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25625"/>
            <a:ext cx="1503234" cy="1125574"/>
          </a:xfrm>
          <a:prstGeom prst="rect">
            <a:avLst/>
          </a:prstGeom>
        </p:spPr>
      </p:pic>
      <p:sp>
        <p:nvSpPr>
          <p:cNvPr id="5" name="Content Placeholder 4"/>
          <p:cNvSpPr txBox="1">
            <a:spLocks noGrp="1"/>
          </p:cNvSpPr>
          <p:nvPr>
            <p:ph idx="1"/>
          </p:nvPr>
        </p:nvSpPr>
        <p:spPr>
          <a:xfrm>
            <a:off x="2837877" y="2269370"/>
            <a:ext cx="8009238" cy="1255728"/>
          </a:xfrm>
          <a:prstGeom prst="rect">
            <a:avLst/>
          </a:prstGeom>
          <a:solidFill>
            <a:srgbClr val="FFC000"/>
          </a:solidFill>
          <a:ln w="73025">
            <a:solidFill>
              <a:srgbClr val="FF0000"/>
            </a:solidFill>
          </a:ln>
        </p:spPr>
        <p:txBody>
          <a:bodyPr wrap="square" rtlCol="0">
            <a:spAutoFit/>
          </a:bodyPr>
          <a:lstStyle/>
          <a:p>
            <a:pPr marL="0" indent="0">
              <a:buNone/>
            </a:pPr>
            <a:r>
              <a:rPr lang="en-US" sz="2800" b="1" dirty="0" smtClean="0"/>
              <a:t>“</a:t>
            </a:r>
            <a:r>
              <a:rPr lang="en-US" sz="2800" b="1" dirty="0" smtClean="0">
                <a:solidFill>
                  <a:srgbClr val="0070C0"/>
                </a:solidFill>
              </a:rPr>
              <a:t>It cannot be left to chance, or for children to ferret out, on their own, how the alphabetic code works</a:t>
            </a:r>
            <a:r>
              <a:rPr lang="en-US" sz="2800" b="1" dirty="0" smtClean="0"/>
              <a:t>.” (Sir Jim Rose, </a:t>
            </a:r>
            <a:r>
              <a:rPr lang="en-US" sz="2800" b="1" i="1" dirty="0" smtClean="0"/>
              <a:t>Final Report</a:t>
            </a:r>
            <a:r>
              <a:rPr lang="en-US" sz="2800" b="1" dirty="0" smtClean="0"/>
              <a:t>, March 2006)</a:t>
            </a:r>
            <a:endParaRPr lang="en-US" sz="2800" b="1" dirty="0"/>
          </a:p>
        </p:txBody>
      </p:sp>
      <p:sp>
        <p:nvSpPr>
          <p:cNvPr id="6" name="Content Placeholder 4"/>
          <p:cNvSpPr txBox="1">
            <a:spLocks/>
          </p:cNvSpPr>
          <p:nvPr/>
        </p:nvSpPr>
        <p:spPr>
          <a:xfrm>
            <a:off x="1058561" y="4157745"/>
            <a:ext cx="10295239" cy="1643527"/>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a:t>
            </a:r>
            <a:r>
              <a:rPr lang="en-US" sz="2800" b="1" dirty="0" smtClean="0">
                <a:solidFill>
                  <a:srgbClr val="0070C0"/>
                </a:solidFill>
              </a:rPr>
              <a:t>We spent a huge amount of time observing practice and noting the spectacular success of systematic synthetic phonics when we found it, sometimes in classes where a significant number of beginners were learning English as an additional language</a:t>
            </a:r>
            <a:r>
              <a:rPr lang="en-US" sz="2800" b="1" dirty="0" smtClean="0"/>
              <a:t>.” (Sir Jim Rose)</a:t>
            </a:r>
            <a:endParaRPr lang="en-US" sz="2800" b="1" dirty="0"/>
          </a:p>
        </p:txBody>
      </p:sp>
    </p:spTree>
    <p:extLst>
      <p:ext uri="{BB962C8B-B14F-4D97-AF65-F5344CB8AC3E}">
        <p14:creationId xmlns:p14="http://schemas.microsoft.com/office/powerpoint/2010/main" val="1802441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Alphabetic Code and Phonics Sk</a:t>
            </a:r>
            <a:r>
              <a:rPr lang="en-US" dirty="0" smtClean="0"/>
              <a:t>ills</a:t>
            </a:r>
            <a:endParaRPr lang="en-US" dirty="0"/>
          </a:p>
        </p:txBody>
      </p:sp>
      <p:sp>
        <p:nvSpPr>
          <p:cNvPr id="4" name="Content Placeholder 4"/>
          <p:cNvSpPr txBox="1">
            <a:spLocks noGrp="1"/>
          </p:cNvSpPr>
          <p:nvPr>
            <p:ph idx="1"/>
          </p:nvPr>
        </p:nvSpPr>
        <p:spPr>
          <a:xfrm>
            <a:off x="838200" y="3369559"/>
            <a:ext cx="10515600"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Do all learners need to know how the alphabetic code works or not?</a:t>
            </a:r>
          </a:p>
        </p:txBody>
      </p:sp>
      <p:sp>
        <p:nvSpPr>
          <p:cNvPr id="5" name="Content Placeholder 4"/>
          <p:cNvSpPr txBox="1">
            <a:spLocks/>
          </p:cNvSpPr>
          <p:nvPr/>
        </p:nvSpPr>
        <p:spPr>
          <a:xfrm>
            <a:off x="838200" y="4145457"/>
            <a:ext cx="10515600"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And what aspects of phonic work are impossible for them to learn?</a:t>
            </a:r>
            <a:endParaRPr lang="en-US" sz="2800" b="1" dirty="0"/>
          </a:p>
        </p:txBody>
      </p:sp>
      <p:sp>
        <p:nvSpPr>
          <p:cNvPr id="6" name="Content Placeholder 4"/>
          <p:cNvSpPr txBox="1">
            <a:spLocks/>
          </p:cNvSpPr>
          <p:nvPr/>
        </p:nvSpPr>
        <p:spPr>
          <a:xfrm>
            <a:off x="838200" y="4919974"/>
            <a:ext cx="10515600" cy="1255728"/>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Do </a:t>
            </a:r>
            <a:r>
              <a:rPr lang="en-US" sz="2800" b="1" i="1" dirty="0" smtClean="0"/>
              <a:t>all</a:t>
            </a:r>
            <a:r>
              <a:rPr lang="en-US" sz="2800" b="1" dirty="0" smtClean="0"/>
              <a:t> teachers need to be knowledgeable about the complex English alphabetic code and how to teach and support in the phonics skills of decoding for reading, and encoding for spelling?</a:t>
            </a:r>
            <a:endParaRPr lang="en-US" sz="2800" b="1" dirty="0"/>
          </a:p>
        </p:txBody>
      </p:sp>
      <p:sp>
        <p:nvSpPr>
          <p:cNvPr id="3" name="TextBox 2"/>
          <p:cNvSpPr txBox="1"/>
          <p:nvPr/>
        </p:nvSpPr>
        <p:spPr>
          <a:xfrm>
            <a:off x="2996123" y="1504132"/>
            <a:ext cx="8175700" cy="1569660"/>
          </a:xfrm>
          <a:prstGeom prst="rect">
            <a:avLst/>
          </a:prstGeom>
          <a:noFill/>
        </p:spPr>
        <p:txBody>
          <a:bodyPr wrap="none" rtlCol="0">
            <a:spAutoFit/>
          </a:bodyPr>
          <a:lstStyle/>
          <a:p>
            <a:r>
              <a:rPr lang="en-US" sz="2400" dirty="0" smtClean="0">
                <a:solidFill>
                  <a:srgbClr val="FF0000"/>
                </a:solidFill>
              </a:rPr>
              <a:t>Sir Jim Rose addresses the mantra ‘</a:t>
            </a:r>
            <a:r>
              <a:rPr lang="en-US" sz="2400" b="1" dirty="0" smtClean="0">
                <a:solidFill>
                  <a:srgbClr val="FF0000"/>
                </a:solidFill>
              </a:rPr>
              <a:t>No one size fits all</a:t>
            </a:r>
            <a:r>
              <a:rPr lang="en-US" sz="2400" dirty="0" smtClean="0">
                <a:solidFill>
                  <a:srgbClr val="FF0000"/>
                </a:solidFill>
              </a:rPr>
              <a:t>’: </a:t>
            </a:r>
            <a:r>
              <a:rPr lang="en-US" sz="2400" dirty="0" smtClean="0"/>
              <a:t/>
            </a:r>
            <a:br>
              <a:rPr lang="en-US" sz="2400" dirty="0" smtClean="0"/>
            </a:br>
            <a:r>
              <a:rPr lang="en-US" sz="2400" dirty="0" smtClean="0"/>
              <a:t>Para 34.  “</a:t>
            </a:r>
            <a:r>
              <a:rPr lang="is-IS" sz="2400" b="1" i="1" dirty="0" smtClean="0"/>
              <a:t>…</a:t>
            </a:r>
            <a:r>
              <a:rPr lang="is-IS" sz="2400" b="1" i="1" dirty="0" smtClean="0">
                <a:solidFill>
                  <a:srgbClr val="0070C0"/>
                </a:solidFill>
              </a:rPr>
              <a:t>all</a:t>
            </a:r>
            <a:r>
              <a:rPr lang="is-IS" sz="2400" b="1" dirty="0" smtClean="0">
                <a:solidFill>
                  <a:srgbClr val="0070C0"/>
                </a:solidFill>
              </a:rPr>
              <a:t> beginners have to come to terms with the </a:t>
            </a:r>
            <a:r>
              <a:rPr lang="is-IS" sz="2400" b="1" i="1" dirty="0" smtClean="0">
                <a:solidFill>
                  <a:srgbClr val="0070C0"/>
                </a:solidFill>
              </a:rPr>
              <a:t>same</a:t>
            </a:r>
            <a:r>
              <a:rPr lang="is-IS" sz="2400" b="1" dirty="0" smtClean="0">
                <a:solidFill>
                  <a:srgbClr val="0070C0"/>
                </a:solidFill>
              </a:rPr>
              <a:t> </a:t>
            </a:r>
            <a:br>
              <a:rPr lang="is-IS" sz="2400" b="1" dirty="0" smtClean="0">
                <a:solidFill>
                  <a:srgbClr val="0070C0"/>
                </a:solidFill>
              </a:rPr>
            </a:br>
            <a:r>
              <a:rPr lang="is-IS" sz="2400" b="1" dirty="0" smtClean="0">
                <a:solidFill>
                  <a:srgbClr val="0070C0"/>
                </a:solidFill>
              </a:rPr>
              <a:t>alphabetic principles if they are to learn to read and write</a:t>
            </a:r>
            <a:r>
              <a:rPr lang="is-IS" sz="2400" dirty="0" smtClean="0"/>
              <a:t>.” </a:t>
            </a:r>
            <a:br>
              <a:rPr lang="is-IS" sz="2400" dirty="0" smtClean="0"/>
            </a:br>
            <a:r>
              <a:rPr lang="is-IS" sz="2400" i="1" dirty="0" smtClean="0"/>
              <a:t>Final Report</a:t>
            </a:r>
            <a:r>
              <a:rPr lang="is-IS" sz="2400" dirty="0" smtClean="0"/>
              <a:t>, 2006</a:t>
            </a:r>
            <a:endParaRPr lang="en-US" sz="2400" dirty="0"/>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1702501" cy="1274779"/>
          </a:xfrm>
          <a:prstGeom prst="rect">
            <a:avLst/>
          </a:prstGeom>
        </p:spPr>
      </p:pic>
    </p:spTree>
    <p:extLst>
      <p:ext uri="{BB962C8B-B14F-4D97-AF65-F5344CB8AC3E}">
        <p14:creationId xmlns:p14="http://schemas.microsoft.com/office/powerpoint/2010/main" val="1518837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213" y="365125"/>
            <a:ext cx="10758791" cy="1325563"/>
          </a:xfrm>
        </p:spPr>
        <p:txBody>
          <a:bodyPr>
            <a:normAutofit/>
          </a:bodyPr>
          <a:lstStyle/>
          <a:p>
            <a:pPr algn="ctr"/>
            <a:r>
              <a:rPr lang="en-US" b="1" dirty="0" smtClean="0"/>
              <a:t>International Research </a:t>
            </a:r>
            <a:r>
              <a:rPr lang="en-US" b="1" dirty="0" smtClean="0"/>
              <a:t>Summaries: We need </a:t>
            </a:r>
            <a:r>
              <a:rPr lang="is-IS" b="1" dirty="0" smtClean="0"/>
              <a:t>…</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559" y="1538281"/>
            <a:ext cx="4238916" cy="44576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063" y="1519005"/>
            <a:ext cx="4399890" cy="4457699"/>
          </a:xfrm>
          <a:prstGeom prst="rect">
            <a:avLst/>
          </a:prstGeom>
        </p:spPr>
      </p:pic>
      <p:sp>
        <p:nvSpPr>
          <p:cNvPr id="4" name="TextBox 3"/>
          <p:cNvSpPr txBox="1"/>
          <p:nvPr/>
        </p:nvSpPr>
        <p:spPr>
          <a:xfrm>
            <a:off x="5826369" y="4238130"/>
            <a:ext cx="2520462" cy="369332"/>
          </a:xfrm>
          <a:prstGeom prst="rect">
            <a:avLst/>
          </a:prstGeom>
          <a:solidFill>
            <a:srgbClr val="FFFF00"/>
          </a:solidFill>
        </p:spPr>
        <p:txBody>
          <a:bodyPr wrap="square" rtlCol="0">
            <a:spAutoFit/>
          </a:bodyPr>
          <a:lstStyle/>
          <a:p>
            <a:r>
              <a:rPr lang="en-US" dirty="0" smtClean="0"/>
              <a:t>1)  What </a:t>
            </a:r>
            <a:r>
              <a:rPr lang="en-US" b="1" dirty="0" smtClean="0">
                <a:solidFill>
                  <a:srgbClr val="FF0000"/>
                </a:solidFill>
              </a:rPr>
              <a:t>ARE </a:t>
            </a:r>
            <a:r>
              <a:rPr lang="en-US" dirty="0" smtClean="0"/>
              <a:t>the words?</a:t>
            </a:r>
            <a:endParaRPr lang="en-US" dirty="0"/>
          </a:p>
        </p:txBody>
      </p:sp>
      <p:sp>
        <p:nvSpPr>
          <p:cNvPr id="6" name="Rectangle 5"/>
          <p:cNvSpPr/>
          <p:nvPr/>
        </p:nvSpPr>
        <p:spPr>
          <a:xfrm>
            <a:off x="7151077" y="5836028"/>
            <a:ext cx="3012831" cy="369332"/>
          </a:xfrm>
          <a:prstGeom prst="rect">
            <a:avLst/>
          </a:prstGeom>
          <a:solidFill>
            <a:srgbClr val="FFFF00"/>
          </a:solidFill>
        </p:spPr>
        <p:txBody>
          <a:bodyPr wrap="square">
            <a:spAutoFit/>
          </a:bodyPr>
          <a:lstStyle/>
          <a:p>
            <a:r>
              <a:rPr lang="en-US" dirty="0" smtClean="0"/>
              <a:t>2)  What </a:t>
            </a:r>
            <a:r>
              <a:rPr lang="en-US" b="1" dirty="0" smtClean="0">
                <a:solidFill>
                  <a:srgbClr val="FF0000"/>
                </a:solidFill>
              </a:rPr>
              <a:t>DO </a:t>
            </a:r>
            <a:r>
              <a:rPr lang="en-US" dirty="0"/>
              <a:t>the </a:t>
            </a:r>
            <a:r>
              <a:rPr lang="en-US" dirty="0" smtClean="0"/>
              <a:t>words mean?</a:t>
            </a:r>
            <a:endParaRPr lang="en-US" dirty="0"/>
          </a:p>
        </p:txBody>
      </p:sp>
    </p:spTree>
    <p:extLst>
      <p:ext uri="{BB962C8B-B14F-4D97-AF65-F5344CB8AC3E}">
        <p14:creationId xmlns:p14="http://schemas.microsoft.com/office/powerpoint/2010/main" val="1296016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b="1" dirty="0"/>
              <a:t> </a:t>
            </a:r>
            <a:r>
              <a:rPr lang="en-GB" sz="5400" b="1" dirty="0" smtClean="0"/>
              <a:t>      Alphabetic </a:t>
            </a:r>
            <a:r>
              <a:rPr lang="en-GB" sz="5400" b="1" dirty="0"/>
              <a:t>Codes</a:t>
            </a:r>
          </a:p>
        </p:txBody>
      </p:sp>
      <p:sp>
        <p:nvSpPr>
          <p:cNvPr id="3" name="Content Placeholder 2"/>
          <p:cNvSpPr>
            <a:spLocks noGrp="1"/>
          </p:cNvSpPr>
          <p:nvPr>
            <p:ph idx="1"/>
          </p:nvPr>
        </p:nvSpPr>
        <p:spPr>
          <a:xfrm>
            <a:off x="1991544" y="1340768"/>
            <a:ext cx="8229600" cy="4752528"/>
          </a:xfrm>
        </p:spPr>
        <p:txBody>
          <a:bodyPr>
            <a:normAutofit/>
          </a:bodyPr>
          <a:lstStyle/>
          <a:p>
            <a:pPr>
              <a:buNone/>
            </a:pPr>
            <a:r>
              <a:rPr lang="en-GB" sz="3600" b="1" dirty="0"/>
              <a:t>	</a:t>
            </a:r>
            <a:endParaRPr lang="en-GB" sz="4300" b="1" dirty="0">
              <a:solidFill>
                <a:srgbClr val="0070C0"/>
              </a:solidFill>
            </a:endParaRPr>
          </a:p>
        </p:txBody>
      </p:sp>
      <p:pic>
        <p:nvPicPr>
          <p:cNvPr id="4" name="Picture 3" descr="chart2_cmyk.jpg"/>
          <p:cNvPicPr>
            <a:picLocks noChangeAspect="1"/>
          </p:cNvPicPr>
          <p:nvPr/>
        </p:nvPicPr>
        <p:blipFill>
          <a:blip r:embed="rId2"/>
          <a:stretch>
            <a:fillRect/>
          </a:stretch>
        </p:blipFill>
        <p:spPr>
          <a:xfrm>
            <a:off x="1077438" y="465937"/>
            <a:ext cx="1008112" cy="5638095"/>
          </a:xfrm>
          <a:prstGeom prst="rect">
            <a:avLst/>
          </a:prstGeom>
          <a:ln>
            <a:solidFill>
              <a:schemeClr val="accent1">
                <a:lumMod val="75000"/>
              </a:schemeClr>
            </a:solidFill>
          </a:ln>
        </p:spPr>
      </p:pic>
      <p:pic>
        <p:nvPicPr>
          <p:cNvPr id="5" name="Picture 4" descr="spanish_1.jpg"/>
          <p:cNvPicPr>
            <a:picLocks noChangeAspect="1"/>
          </p:cNvPicPr>
          <p:nvPr/>
        </p:nvPicPr>
        <p:blipFill>
          <a:blip r:embed="rId3"/>
          <a:srcRect/>
          <a:stretch>
            <a:fillRect/>
          </a:stretch>
        </p:blipFill>
        <p:spPr bwMode="auto">
          <a:xfrm>
            <a:off x="8544273" y="1772817"/>
            <a:ext cx="1080119" cy="1517583"/>
          </a:xfrm>
          <a:prstGeom prst="rect">
            <a:avLst/>
          </a:prstGeom>
          <a:noFill/>
          <a:ln w="9525">
            <a:solidFill>
              <a:schemeClr val="accent1"/>
            </a:solidFill>
            <a:miter lim="800000"/>
            <a:headEnd/>
            <a:tailEnd/>
          </a:ln>
        </p:spPr>
      </p:pic>
      <p:pic>
        <p:nvPicPr>
          <p:cNvPr id="6" name="Picture 5" descr="spanish_2.jpg"/>
          <p:cNvPicPr>
            <a:picLocks noChangeAspect="1"/>
          </p:cNvPicPr>
          <p:nvPr/>
        </p:nvPicPr>
        <p:blipFill>
          <a:blip r:embed="rId4"/>
          <a:srcRect/>
          <a:stretch>
            <a:fillRect/>
          </a:stretch>
        </p:blipFill>
        <p:spPr bwMode="auto">
          <a:xfrm>
            <a:off x="8544272" y="3284985"/>
            <a:ext cx="1080120" cy="1528001"/>
          </a:xfrm>
          <a:prstGeom prst="rect">
            <a:avLst/>
          </a:prstGeom>
          <a:noFill/>
          <a:ln w="9525">
            <a:solidFill>
              <a:schemeClr val="accent1"/>
            </a:solidFill>
            <a:miter lim="800000"/>
            <a:headEnd/>
            <a:tailEnd/>
          </a:ln>
        </p:spPr>
      </p:pic>
      <p:sp>
        <p:nvSpPr>
          <p:cNvPr id="7" name="TextBox 6"/>
          <p:cNvSpPr txBox="1"/>
          <p:nvPr/>
        </p:nvSpPr>
        <p:spPr>
          <a:xfrm>
            <a:off x="2294484" y="1224771"/>
            <a:ext cx="4166525" cy="2185214"/>
          </a:xfrm>
          <a:prstGeom prst="rect">
            <a:avLst/>
          </a:prstGeom>
          <a:noFill/>
        </p:spPr>
        <p:txBody>
          <a:bodyPr wrap="none" rtlCol="0">
            <a:spAutoFit/>
          </a:bodyPr>
          <a:lstStyle/>
          <a:p>
            <a:r>
              <a:rPr lang="en-GB" sz="3200" b="1" dirty="0">
                <a:solidFill>
                  <a:srgbClr val="0070C0"/>
                </a:solidFill>
              </a:rPr>
              <a:t>English</a:t>
            </a:r>
            <a:r>
              <a:rPr lang="en-GB" sz="3200" b="1" dirty="0"/>
              <a:t>:</a:t>
            </a:r>
          </a:p>
          <a:p>
            <a:r>
              <a:rPr lang="en-GB" sz="3200" b="1" dirty="0">
                <a:solidFill>
                  <a:srgbClr val="FF0000"/>
                </a:solidFill>
              </a:rPr>
              <a:t>Opaque code</a:t>
            </a:r>
          </a:p>
          <a:p>
            <a:r>
              <a:rPr lang="en-GB" b="1" dirty="0"/>
              <a:t>44 smallest speech sounds </a:t>
            </a:r>
            <a:r>
              <a:rPr lang="en-GB" b="1" dirty="0">
                <a:solidFill>
                  <a:schemeClr val="bg1">
                    <a:lumMod val="50000"/>
                  </a:schemeClr>
                </a:solidFill>
              </a:rPr>
              <a:t>(phonemes)</a:t>
            </a:r>
          </a:p>
          <a:p>
            <a:r>
              <a:rPr lang="en-GB" b="1" dirty="0"/>
              <a:t>47+ units of sound </a:t>
            </a:r>
            <a:r>
              <a:rPr lang="en-GB" b="1" dirty="0">
                <a:solidFill>
                  <a:schemeClr val="bg1">
                    <a:lumMod val="50000"/>
                  </a:schemeClr>
                </a:solidFill>
              </a:rPr>
              <a:t>/</a:t>
            </a:r>
            <a:r>
              <a:rPr lang="en-GB" b="1" dirty="0" err="1">
                <a:solidFill>
                  <a:schemeClr val="bg1">
                    <a:lumMod val="50000"/>
                  </a:schemeClr>
                </a:solidFill>
              </a:rPr>
              <a:t>k+s</a:t>
            </a:r>
            <a:r>
              <a:rPr lang="en-GB" b="1" dirty="0">
                <a:solidFill>
                  <a:schemeClr val="bg1">
                    <a:lumMod val="50000"/>
                  </a:schemeClr>
                </a:solidFill>
              </a:rPr>
              <a:t>/ /</a:t>
            </a:r>
            <a:r>
              <a:rPr lang="en-GB" b="1" dirty="0" err="1">
                <a:solidFill>
                  <a:schemeClr val="bg1">
                    <a:lumMod val="50000"/>
                  </a:schemeClr>
                </a:solidFill>
              </a:rPr>
              <a:t>kw</a:t>
            </a:r>
            <a:r>
              <a:rPr lang="en-GB" b="1" dirty="0">
                <a:solidFill>
                  <a:schemeClr val="bg1">
                    <a:lumMod val="50000"/>
                  </a:schemeClr>
                </a:solidFill>
              </a:rPr>
              <a:t>/ /</a:t>
            </a:r>
            <a:r>
              <a:rPr lang="en-GB" b="1" dirty="0" err="1">
                <a:solidFill>
                  <a:schemeClr val="bg1">
                    <a:lumMod val="50000"/>
                  </a:schemeClr>
                </a:solidFill>
              </a:rPr>
              <a:t>y+oo</a:t>
            </a:r>
            <a:r>
              <a:rPr lang="en-GB" b="1" dirty="0">
                <a:solidFill>
                  <a:schemeClr val="bg1">
                    <a:lumMod val="50000"/>
                  </a:schemeClr>
                </a:solidFill>
              </a:rPr>
              <a:t>/ /</a:t>
            </a:r>
            <a:r>
              <a:rPr lang="en-GB" b="1" dirty="0" err="1">
                <a:solidFill>
                  <a:schemeClr val="bg1">
                    <a:lumMod val="50000"/>
                  </a:schemeClr>
                </a:solidFill>
              </a:rPr>
              <a:t>ul</a:t>
            </a:r>
            <a:r>
              <a:rPr lang="en-GB" b="1" dirty="0">
                <a:solidFill>
                  <a:schemeClr val="bg1">
                    <a:lumMod val="50000"/>
                  </a:schemeClr>
                </a:solidFill>
              </a:rPr>
              <a:t>/</a:t>
            </a:r>
          </a:p>
          <a:p>
            <a:r>
              <a:rPr lang="en-GB" b="1" dirty="0"/>
              <a:t>170+ spelling alternatives </a:t>
            </a:r>
            <a:r>
              <a:rPr lang="en-GB" b="1" dirty="0">
                <a:solidFill>
                  <a:schemeClr val="bg1">
                    <a:lumMod val="50000"/>
                  </a:schemeClr>
                </a:solidFill>
              </a:rPr>
              <a:t>(graphemes)</a:t>
            </a:r>
          </a:p>
          <a:p>
            <a:r>
              <a:rPr lang="en-GB" b="1" dirty="0">
                <a:solidFill>
                  <a:schemeClr val="bg1">
                    <a:lumMod val="50000"/>
                  </a:schemeClr>
                </a:solidFill>
              </a:rPr>
              <a:t>(double that for rare &amp; unique spellings)</a:t>
            </a:r>
          </a:p>
        </p:txBody>
      </p:sp>
      <p:sp>
        <p:nvSpPr>
          <p:cNvPr id="8" name="TextBox 7"/>
          <p:cNvSpPr txBox="1"/>
          <p:nvPr/>
        </p:nvSpPr>
        <p:spPr>
          <a:xfrm>
            <a:off x="5351579" y="3301184"/>
            <a:ext cx="6002221" cy="1908215"/>
          </a:xfrm>
          <a:prstGeom prst="rect">
            <a:avLst/>
          </a:prstGeom>
          <a:noFill/>
        </p:spPr>
        <p:txBody>
          <a:bodyPr wrap="none" rtlCol="0">
            <a:spAutoFit/>
          </a:bodyPr>
          <a:lstStyle/>
          <a:p>
            <a:r>
              <a:rPr lang="en-GB" sz="3200" b="1" dirty="0">
                <a:solidFill>
                  <a:srgbClr val="00B050"/>
                </a:solidFill>
              </a:rPr>
              <a:t>Spanish</a:t>
            </a:r>
            <a:r>
              <a:rPr lang="en-GB" sz="3200" b="1" dirty="0"/>
              <a:t>:</a:t>
            </a:r>
          </a:p>
          <a:p>
            <a:r>
              <a:rPr lang="en-GB" sz="3200" b="1" dirty="0">
                <a:solidFill>
                  <a:srgbClr val="FF0000"/>
                </a:solidFill>
              </a:rPr>
              <a:t>Transparent code</a:t>
            </a:r>
          </a:p>
          <a:p>
            <a:r>
              <a:rPr lang="en-GB" b="1" dirty="0"/>
              <a:t>24 phonemes</a:t>
            </a:r>
          </a:p>
          <a:p>
            <a:r>
              <a:rPr lang="en-GB" b="1" dirty="0"/>
              <a:t>40 spelling alternatives</a:t>
            </a:r>
          </a:p>
          <a:p>
            <a:r>
              <a:rPr lang="en-GB" b="1" dirty="0" smtClean="0">
                <a:solidFill>
                  <a:srgbClr val="FF0000"/>
                </a:solidFill>
              </a:rPr>
              <a:t>Fewer </a:t>
            </a:r>
            <a:r>
              <a:rPr lang="en-GB" b="1" dirty="0">
                <a:solidFill>
                  <a:srgbClr val="FF0000"/>
                </a:solidFill>
              </a:rPr>
              <a:t>spelling alternatives </a:t>
            </a:r>
            <a:r>
              <a:rPr lang="en-GB" b="1" dirty="0" smtClean="0">
                <a:solidFill>
                  <a:srgbClr val="FF0000"/>
                </a:solidFill>
              </a:rPr>
              <a:t>in Spanish than </a:t>
            </a:r>
            <a:r>
              <a:rPr lang="en-GB" b="1" dirty="0">
                <a:solidFill>
                  <a:srgbClr val="FF0000"/>
                </a:solidFill>
              </a:rPr>
              <a:t>sounds in English.</a:t>
            </a:r>
          </a:p>
        </p:txBody>
      </p:sp>
      <p:sp>
        <p:nvSpPr>
          <p:cNvPr id="9" name="Content Placeholder 4"/>
          <p:cNvSpPr txBox="1">
            <a:spLocks/>
          </p:cNvSpPr>
          <p:nvPr/>
        </p:nvSpPr>
        <p:spPr>
          <a:xfrm>
            <a:off x="2294484" y="5328984"/>
            <a:ext cx="8958942" cy="996170"/>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English has </a:t>
            </a:r>
            <a:r>
              <a:rPr lang="en-US" sz="2800" b="1" i="1" dirty="0" smtClean="0"/>
              <a:t>the most complex </a:t>
            </a:r>
            <a:r>
              <a:rPr lang="en-US" sz="2800" b="1" dirty="0" smtClean="0"/>
              <a:t>alphabetic code in the world.</a:t>
            </a:r>
          </a:p>
          <a:p>
            <a:pPr algn="l"/>
            <a:r>
              <a:rPr lang="en-US" sz="2800" b="1" dirty="0" smtClean="0"/>
              <a:t>Shouldn’t everyone be knowledgeable about this code?</a:t>
            </a:r>
            <a:endParaRPr lang="en-US" sz="2800" b="1" dirty="0"/>
          </a:p>
        </p:txBody>
      </p:sp>
    </p:spTree>
    <p:extLst>
      <p:ext uri="{BB962C8B-B14F-4D97-AF65-F5344CB8AC3E}">
        <p14:creationId xmlns:p14="http://schemas.microsoft.com/office/powerpoint/2010/main" val="1587844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dirty="0"/>
              <a:t>England: official </a:t>
            </a:r>
            <a:r>
              <a:rPr lang="en-GB" sz="4800" b="1" dirty="0" err="1" smtClean="0"/>
              <a:t>DfE</a:t>
            </a:r>
            <a:r>
              <a:rPr lang="en-GB" sz="4800" b="1" dirty="0" smtClean="0"/>
              <a:t> guidance</a:t>
            </a:r>
            <a:endParaRPr lang="en-GB" sz="4800" b="1" dirty="0"/>
          </a:p>
        </p:txBody>
      </p:sp>
      <p:sp>
        <p:nvSpPr>
          <p:cNvPr id="3" name="Content Placeholder 2"/>
          <p:cNvSpPr>
            <a:spLocks noGrp="1"/>
          </p:cNvSpPr>
          <p:nvPr>
            <p:ph idx="1"/>
          </p:nvPr>
        </p:nvSpPr>
        <p:spPr>
          <a:xfrm>
            <a:off x="600891" y="1407614"/>
            <a:ext cx="10972800" cy="4351338"/>
          </a:xfrm>
        </p:spPr>
        <p:txBody>
          <a:bodyPr>
            <a:normAutofit/>
          </a:bodyPr>
          <a:lstStyle/>
          <a:p>
            <a:r>
              <a:rPr lang="en-GB" b="1" i="1" dirty="0" smtClean="0">
                <a:solidFill>
                  <a:srgbClr val="0070C0"/>
                </a:solidFill>
              </a:rPr>
              <a:t>‘... children should not be expected to use strategies such as whole-word recognition and/or cues from context, grammar, or pictures.’</a:t>
            </a:r>
          </a:p>
          <a:p>
            <a:r>
              <a:rPr lang="en-GB" b="1" i="1" dirty="0" smtClean="0">
                <a:solidFill>
                  <a:srgbClr val="0070C0"/>
                </a:solidFill>
              </a:rPr>
              <a:t>‘... phonic work is seen not as one of a range of optional methods or strategies for teaching reading but as a body of knowledge and skills about how the alphabet works, which all children should be taught.’</a:t>
            </a:r>
          </a:p>
        </p:txBody>
      </p:sp>
      <p:sp>
        <p:nvSpPr>
          <p:cNvPr id="4" name="Content Placeholder 4"/>
          <p:cNvSpPr txBox="1">
            <a:spLocks/>
          </p:cNvSpPr>
          <p:nvPr/>
        </p:nvSpPr>
        <p:spPr>
          <a:xfrm>
            <a:off x="1087483" y="3782266"/>
            <a:ext cx="10017034" cy="2159566"/>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Despite this research-informed official guidance, many schools continue to provide home reading books for children that they cannot read </a:t>
            </a:r>
            <a:r>
              <a:rPr lang="en-US" sz="2800" b="1" i="1" dirty="0" smtClean="0"/>
              <a:t>independently</a:t>
            </a:r>
            <a:r>
              <a:rPr lang="en-US" sz="2800" b="1" dirty="0" smtClean="0"/>
              <a:t> without resorting to word-guessing.</a:t>
            </a:r>
          </a:p>
          <a:p>
            <a:pPr algn="l"/>
            <a:r>
              <a:rPr lang="en-US" sz="2800" b="1" u="sng" dirty="0" smtClean="0"/>
              <a:t>But</a:t>
            </a:r>
            <a:r>
              <a:rPr lang="en-US" sz="2800" b="1" dirty="0" smtClean="0"/>
              <a:t> publishers continue to produce books for beginners that are Book Banded and not designed to be ‘decodable’ for beginners</a:t>
            </a:r>
            <a:r>
              <a:rPr lang="is-IS" sz="2800" b="1" dirty="0" smtClean="0"/>
              <a:t>…</a:t>
            </a:r>
            <a:endParaRPr lang="en-US" sz="2800" b="1" dirty="0"/>
          </a:p>
        </p:txBody>
      </p:sp>
    </p:spTree>
    <p:extLst>
      <p:ext uri="{BB962C8B-B14F-4D97-AF65-F5344CB8AC3E}">
        <p14:creationId xmlns:p14="http://schemas.microsoft.com/office/powerpoint/2010/main" val="1592294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256" y="315324"/>
            <a:ext cx="5443126" cy="5968492"/>
          </a:xfrm>
        </p:spPr>
      </p:pic>
      <p:sp>
        <p:nvSpPr>
          <p:cNvPr id="7" name="Content Placeholder 4"/>
          <p:cNvSpPr txBox="1">
            <a:spLocks/>
          </p:cNvSpPr>
          <p:nvPr/>
        </p:nvSpPr>
        <p:spPr>
          <a:xfrm>
            <a:off x="6561935" y="670132"/>
            <a:ext cx="4627652" cy="5258876"/>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dirty="0"/>
              <a:t>S</a:t>
            </a:r>
            <a:r>
              <a:rPr lang="en-US" b="1" dirty="0" smtClean="0"/>
              <a:t>chools are full of children’s reading books for beginners that cannot be read without resorting to </a:t>
            </a:r>
            <a:r>
              <a:rPr lang="en-US" b="1" dirty="0" smtClean="0"/>
              <a:t>word-guessing to lift the words off the page.</a:t>
            </a:r>
            <a:endParaRPr lang="en-US" b="1" dirty="0" smtClean="0"/>
          </a:p>
          <a:p>
            <a:pPr algn="l"/>
            <a:endParaRPr lang="en-US" b="1" dirty="0"/>
          </a:p>
          <a:p>
            <a:pPr algn="l"/>
            <a:r>
              <a:rPr lang="en-US" b="1" dirty="0" smtClean="0"/>
              <a:t>Some teachers continue to teach children to guess </a:t>
            </a:r>
            <a:r>
              <a:rPr lang="en-US" b="1" dirty="0" smtClean="0"/>
              <a:t>the printed words </a:t>
            </a:r>
            <a:r>
              <a:rPr lang="en-US" b="1" dirty="0" smtClean="0"/>
              <a:t>from various cues, or clues.</a:t>
            </a:r>
          </a:p>
          <a:p>
            <a:pPr algn="l"/>
            <a:endParaRPr lang="en-US" b="1" dirty="0"/>
          </a:p>
          <a:p>
            <a:pPr algn="l"/>
            <a:r>
              <a:rPr lang="en-US" b="1" dirty="0" smtClean="0"/>
              <a:t>Some </a:t>
            </a:r>
            <a:r>
              <a:rPr lang="en-US" b="1" dirty="0" err="1" smtClean="0"/>
              <a:t>organisations</a:t>
            </a:r>
            <a:r>
              <a:rPr lang="en-US" b="1" dirty="0" smtClean="0"/>
              <a:t> continue to promote multi-cueing word-guessing </a:t>
            </a:r>
            <a:r>
              <a:rPr lang="en-US" b="1" dirty="0" smtClean="0"/>
              <a:t>strategies for lifting the words off the page.</a:t>
            </a:r>
            <a:endParaRPr lang="en-US" b="1" dirty="0"/>
          </a:p>
        </p:txBody>
      </p:sp>
    </p:spTree>
    <p:extLst>
      <p:ext uri="{BB962C8B-B14F-4D97-AF65-F5344CB8AC3E}">
        <p14:creationId xmlns:p14="http://schemas.microsoft.com/office/powerpoint/2010/main" val="1073665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downside of Book Bands </a:t>
            </a:r>
            <a:r>
              <a:rPr lang="is-IS" b="1" dirty="0" smtClean="0"/>
              <a:t>…</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317" y="1289996"/>
            <a:ext cx="9116785" cy="4351338"/>
          </a:xfrm>
        </p:spPr>
      </p:pic>
      <p:sp>
        <p:nvSpPr>
          <p:cNvPr id="5" name="Content Placeholder 4"/>
          <p:cNvSpPr txBox="1">
            <a:spLocks/>
          </p:cNvSpPr>
          <p:nvPr/>
        </p:nvSpPr>
        <p:spPr>
          <a:xfrm>
            <a:off x="2573383" y="5534505"/>
            <a:ext cx="8533836"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See blog at </a:t>
            </a:r>
            <a:r>
              <a:rPr lang="en-US" sz="2800" b="1" dirty="0" smtClean="0">
                <a:hlinkClick r:id="rId3"/>
              </a:rPr>
              <a:t>www.rrf.org.uk</a:t>
            </a:r>
            <a:r>
              <a:rPr lang="en-US" sz="2800" b="1" dirty="0" smtClean="0"/>
              <a:t> for full printable statement.</a:t>
            </a:r>
            <a:endParaRPr lang="en-US" sz="2800" b="1" dirty="0"/>
          </a:p>
        </p:txBody>
      </p:sp>
    </p:spTree>
    <p:extLst>
      <p:ext uri="{BB962C8B-B14F-4D97-AF65-F5344CB8AC3E}">
        <p14:creationId xmlns:p14="http://schemas.microsoft.com/office/powerpoint/2010/main" val="1144347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4800" b="1" dirty="0" smtClean="0"/>
              <a:t>NFER Surveys 2013-5: The </a:t>
            </a:r>
            <a:r>
              <a:rPr lang="en-GB" sz="4800" b="1" dirty="0"/>
              <a:t>realities of ‘professional understanding’ </a:t>
            </a:r>
            <a:r>
              <a:rPr lang="en-GB" sz="4800" b="1" dirty="0" smtClean="0"/>
              <a:t>in England</a:t>
            </a:r>
            <a:endParaRPr lang="en-GB" sz="4800" b="1" dirty="0"/>
          </a:p>
        </p:txBody>
      </p:sp>
      <p:pic>
        <p:nvPicPr>
          <p:cNvPr id="8" name="Picture 7" descr="types of schools.jpg"/>
          <p:cNvPicPr>
            <a:picLocks noChangeAspect="1"/>
          </p:cNvPicPr>
          <p:nvPr/>
        </p:nvPicPr>
        <p:blipFill>
          <a:blip r:embed="rId2"/>
          <a:stretch>
            <a:fillRect/>
          </a:stretch>
        </p:blipFill>
        <p:spPr>
          <a:xfrm>
            <a:off x="985211" y="1690688"/>
            <a:ext cx="6832391" cy="3148440"/>
          </a:xfrm>
          <a:prstGeom prst="rect">
            <a:avLst/>
          </a:prstGeom>
        </p:spPr>
      </p:pic>
      <p:sp>
        <p:nvSpPr>
          <p:cNvPr id="9" name="TextBox 8"/>
          <p:cNvSpPr txBox="1"/>
          <p:nvPr/>
        </p:nvSpPr>
        <p:spPr>
          <a:xfrm>
            <a:off x="4072993" y="1775326"/>
            <a:ext cx="2779869" cy="369332"/>
          </a:xfrm>
          <a:prstGeom prst="rect">
            <a:avLst/>
          </a:prstGeom>
          <a:noFill/>
        </p:spPr>
        <p:txBody>
          <a:bodyPr wrap="square" rtlCol="0">
            <a:spAutoFit/>
          </a:bodyPr>
          <a:lstStyle/>
          <a:p>
            <a:r>
              <a:rPr lang="en-GB" b="1">
                <a:solidFill>
                  <a:srgbClr val="FF0000"/>
                </a:solidFill>
              </a:rPr>
              <a:t>NFER </a:t>
            </a:r>
            <a:r>
              <a:rPr lang="en-GB" b="1" smtClean="0">
                <a:solidFill>
                  <a:srgbClr val="FF0000"/>
                </a:solidFill>
              </a:rPr>
              <a:t>report, 2014: </a:t>
            </a:r>
            <a:r>
              <a:rPr lang="en-GB" b="1" dirty="0">
                <a:solidFill>
                  <a:srgbClr val="FF0000"/>
                </a:solidFill>
              </a:rPr>
              <a:t>page 60</a:t>
            </a:r>
          </a:p>
        </p:txBody>
      </p:sp>
      <p:sp>
        <p:nvSpPr>
          <p:cNvPr id="10" name="TextBox 9"/>
          <p:cNvSpPr txBox="1"/>
          <p:nvPr/>
        </p:nvSpPr>
        <p:spPr>
          <a:xfrm>
            <a:off x="7681052" y="3264908"/>
            <a:ext cx="3841821" cy="1323439"/>
          </a:xfrm>
          <a:prstGeom prst="rect">
            <a:avLst/>
          </a:prstGeom>
          <a:solidFill>
            <a:schemeClr val="bg1"/>
          </a:solidFill>
        </p:spPr>
        <p:txBody>
          <a:bodyPr wrap="none" rtlCol="0">
            <a:spAutoFit/>
          </a:bodyPr>
          <a:lstStyle/>
          <a:p>
            <a:r>
              <a:rPr lang="en-GB" sz="2000" b="1" dirty="0">
                <a:solidFill>
                  <a:srgbClr val="FF0000"/>
                </a:solidFill>
              </a:rPr>
              <a:t>All teachers would welcome </a:t>
            </a:r>
            <a:r>
              <a:rPr lang="en-GB" sz="2000" b="1" dirty="0" smtClean="0">
                <a:solidFill>
                  <a:srgbClr val="FF0000"/>
                </a:solidFill>
              </a:rPr>
              <a:t/>
            </a:r>
            <a:br>
              <a:rPr lang="en-GB" sz="2000" b="1" dirty="0" smtClean="0">
                <a:solidFill>
                  <a:srgbClr val="FF0000"/>
                </a:solidFill>
              </a:rPr>
            </a:br>
            <a:r>
              <a:rPr lang="en-GB" sz="2000" b="1" dirty="0" smtClean="0">
                <a:solidFill>
                  <a:srgbClr val="FF0000"/>
                </a:solidFill>
              </a:rPr>
              <a:t>the Y1 </a:t>
            </a:r>
            <a:r>
              <a:rPr lang="en-GB" sz="2000" b="1" dirty="0">
                <a:solidFill>
                  <a:srgbClr val="FF0000"/>
                </a:solidFill>
              </a:rPr>
              <a:t>Phonics Screening Check </a:t>
            </a:r>
            <a:br>
              <a:rPr lang="en-GB" sz="2000" b="1" dirty="0">
                <a:solidFill>
                  <a:srgbClr val="FF0000"/>
                </a:solidFill>
              </a:rPr>
            </a:br>
            <a:r>
              <a:rPr lang="en-GB" sz="2000" b="1" dirty="0">
                <a:solidFill>
                  <a:srgbClr val="FF0000"/>
                </a:solidFill>
              </a:rPr>
              <a:t>if they understood its importance </a:t>
            </a:r>
            <a:r>
              <a:rPr lang="en-GB" sz="2000" b="1" dirty="0" smtClean="0">
                <a:solidFill>
                  <a:srgbClr val="FF0000"/>
                </a:solidFill>
              </a:rPr>
              <a:t/>
            </a:r>
            <a:br>
              <a:rPr lang="en-GB" sz="2000" b="1" dirty="0" smtClean="0">
                <a:solidFill>
                  <a:srgbClr val="FF0000"/>
                </a:solidFill>
              </a:rPr>
            </a:br>
            <a:r>
              <a:rPr lang="en-GB" sz="2000" b="1" dirty="0" smtClean="0">
                <a:solidFill>
                  <a:srgbClr val="FF0000"/>
                </a:solidFill>
              </a:rPr>
              <a:t>well </a:t>
            </a:r>
            <a:r>
              <a:rPr lang="en-GB" sz="2000" b="1" dirty="0">
                <a:solidFill>
                  <a:srgbClr val="FF0000"/>
                </a:solidFill>
              </a:rPr>
              <a:t>enough</a:t>
            </a:r>
            <a:r>
              <a:rPr lang="en-GB" sz="2000" b="1" dirty="0" smtClean="0">
                <a:solidFill>
                  <a:srgbClr val="FF0000"/>
                </a:solidFill>
              </a:rPr>
              <a:t>. This is about CPD.</a:t>
            </a:r>
            <a:endParaRPr lang="en-GB" sz="2000" b="1" dirty="0">
              <a:solidFill>
                <a:srgbClr val="FF0000"/>
              </a:solidFill>
            </a:endParaRPr>
          </a:p>
        </p:txBody>
      </p:sp>
      <p:sp>
        <p:nvSpPr>
          <p:cNvPr id="6" name="Content Placeholder 4"/>
          <p:cNvSpPr txBox="1">
            <a:spLocks/>
          </p:cNvSpPr>
          <p:nvPr/>
        </p:nvSpPr>
        <p:spPr>
          <a:xfrm>
            <a:off x="3979461" y="4676799"/>
            <a:ext cx="7403182" cy="1255728"/>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The </a:t>
            </a:r>
            <a:r>
              <a:rPr lang="en-US" sz="2800" b="1" dirty="0" err="1" smtClean="0"/>
              <a:t>DfE</a:t>
            </a:r>
            <a:r>
              <a:rPr lang="en-US" sz="2800" b="1" dirty="0" smtClean="0"/>
              <a:t> commissioned the NFER to conduct a three-year </a:t>
            </a:r>
            <a:r>
              <a:rPr lang="en-US" sz="2800" b="1" i="1" dirty="0" smtClean="0"/>
              <a:t>survey</a:t>
            </a:r>
            <a:r>
              <a:rPr lang="en-US" sz="2800" b="1" dirty="0" smtClean="0"/>
              <a:t> of teachers’ phonics provision and their </a:t>
            </a:r>
            <a:r>
              <a:rPr lang="en-US" sz="2800" b="1" i="1" dirty="0" smtClean="0"/>
              <a:t>opinions</a:t>
            </a:r>
            <a:r>
              <a:rPr lang="en-US" sz="2800" b="1" dirty="0" smtClean="0"/>
              <a:t> about the Y1 Phonics Check.</a:t>
            </a:r>
            <a:endParaRPr lang="en-US" sz="2800" b="1" dirty="0"/>
          </a:p>
        </p:txBody>
      </p:sp>
      <p:sp>
        <p:nvSpPr>
          <p:cNvPr id="7" name="Content Placeholder 4"/>
          <p:cNvSpPr txBox="1">
            <a:spLocks/>
          </p:cNvSpPr>
          <p:nvPr/>
        </p:nvSpPr>
        <p:spPr>
          <a:xfrm>
            <a:off x="7964613" y="1775326"/>
            <a:ext cx="3274700" cy="1255728"/>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This </a:t>
            </a:r>
            <a:r>
              <a:rPr lang="en-US" sz="2800" b="1" smtClean="0"/>
              <a:t>shows that how children are taught is </a:t>
            </a:r>
            <a:r>
              <a:rPr lang="en-US" sz="2800" b="1" dirty="0" smtClean="0"/>
              <a:t>still  ‘chance’.</a:t>
            </a:r>
            <a:endParaRPr lang="en-US" sz="2800" b="1" dirty="0"/>
          </a:p>
        </p:txBody>
      </p:sp>
    </p:spTree>
    <p:extLst>
      <p:ext uri="{BB962C8B-B14F-4D97-AF65-F5344CB8AC3E}">
        <p14:creationId xmlns:p14="http://schemas.microsoft.com/office/powerpoint/2010/main" val="1900440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2681" y="2049119"/>
            <a:ext cx="9984260" cy="4005692"/>
          </a:xfrm>
        </p:spPr>
        <p:txBody>
          <a:bodyPr>
            <a:noAutofit/>
          </a:bodyPr>
          <a:lstStyle/>
          <a:p>
            <a:r>
              <a:rPr lang="en-US" sz="4800" b="1" smtClean="0">
                <a:solidFill>
                  <a:srgbClr val="FF0000"/>
                </a:solidFill>
              </a:rPr>
              <a:t>Could it be </a:t>
            </a:r>
            <a:r>
              <a:rPr lang="is-IS" sz="4800" b="1" smtClean="0">
                <a:solidFill>
                  <a:srgbClr val="FF0000"/>
                </a:solidFill>
              </a:rPr>
              <a:t>…</a:t>
            </a:r>
            <a:r>
              <a:rPr lang="is-IS" sz="4800" b="1" dirty="0" smtClean="0">
                <a:solidFill>
                  <a:srgbClr val="FF0000"/>
                </a:solidFill>
              </a:rPr>
              <a:t/>
            </a:r>
            <a:br>
              <a:rPr lang="is-IS" sz="4800" b="1" dirty="0" smtClean="0">
                <a:solidFill>
                  <a:srgbClr val="FF0000"/>
                </a:solidFill>
              </a:rPr>
            </a:br>
            <a:r>
              <a:rPr lang="en-US" sz="4400" b="1" dirty="0" smtClean="0"/>
              <a:t>myths, misinformation,</a:t>
            </a:r>
            <a:br>
              <a:rPr lang="en-US" sz="4400" b="1" dirty="0" smtClean="0"/>
            </a:br>
            <a:r>
              <a:rPr lang="en-US" sz="4400" b="1" dirty="0" smtClean="0"/>
              <a:t>no national analysis of training or teaching,</a:t>
            </a:r>
            <a:br>
              <a:rPr lang="en-US" sz="4400" b="1" dirty="0" smtClean="0"/>
            </a:br>
            <a:r>
              <a:rPr lang="en-US" sz="4400" b="1" dirty="0" smtClean="0"/>
              <a:t>contradictory, weak or flawed guidance,</a:t>
            </a:r>
            <a:br>
              <a:rPr lang="en-US" sz="4400" b="1" dirty="0" smtClean="0"/>
            </a:br>
            <a:r>
              <a:rPr lang="en-US" sz="4400" b="1" dirty="0" smtClean="0"/>
              <a:t>different ideologies and beliefs,</a:t>
            </a:r>
            <a:br>
              <a:rPr lang="en-US" sz="4400" b="1" dirty="0" smtClean="0"/>
            </a:br>
            <a:r>
              <a:rPr lang="en-US" sz="4400" b="1" dirty="0" smtClean="0"/>
              <a:t>no universal training,</a:t>
            </a:r>
            <a:br>
              <a:rPr lang="en-US" sz="4400" b="1" dirty="0" smtClean="0"/>
            </a:br>
            <a:r>
              <a:rPr lang="en-US" sz="4400" b="1" dirty="0" smtClean="0"/>
              <a:t>weak phonics teaching and support,</a:t>
            </a:r>
            <a:br>
              <a:rPr lang="en-US" sz="4400" b="1" dirty="0" smtClean="0"/>
            </a:br>
            <a:r>
              <a:rPr lang="en-US" sz="4400" b="1" dirty="0" smtClean="0"/>
              <a:t>persistent phonics detractors</a:t>
            </a:r>
            <a:r>
              <a:rPr lang="en-US" sz="4400" b="1"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1462114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ctr"/>
            <a:r>
              <a:rPr lang="en-GB" sz="4800" b="1" dirty="0" smtClean="0"/>
              <a:t>The </a:t>
            </a:r>
            <a:r>
              <a:rPr lang="en-GB" sz="4800" b="1" dirty="0"/>
              <a:t>realities of </a:t>
            </a:r>
            <a:r>
              <a:rPr lang="en-GB" sz="4800" b="1" dirty="0" smtClean="0"/>
              <a:t/>
            </a:r>
            <a:br>
              <a:rPr lang="en-GB" sz="4800" b="1" dirty="0" smtClean="0"/>
            </a:br>
            <a:r>
              <a:rPr lang="en-GB" sz="4800" b="1" dirty="0" smtClean="0"/>
              <a:t>‘professional understanding</a:t>
            </a:r>
            <a:r>
              <a:rPr lang="en-GB" sz="4800" b="1" dirty="0"/>
              <a:t>’ </a:t>
            </a:r>
            <a:r>
              <a:rPr lang="en-GB" sz="4800" b="1" dirty="0" smtClean="0"/>
              <a:t>in England</a:t>
            </a:r>
            <a:endParaRPr lang="en-GB" sz="4800" b="1" dirty="0"/>
          </a:p>
        </p:txBody>
      </p:sp>
      <p:sp>
        <p:nvSpPr>
          <p:cNvPr id="5" name="Content Placeholder 4"/>
          <p:cNvSpPr txBox="1">
            <a:spLocks noGrp="1"/>
          </p:cNvSpPr>
          <p:nvPr>
            <p:ph idx="1"/>
          </p:nvPr>
        </p:nvSpPr>
        <p:spPr>
          <a:xfrm>
            <a:off x="2771398" y="1836661"/>
            <a:ext cx="6592614"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Two articles I’ve written for </a:t>
            </a:r>
            <a:r>
              <a:rPr lang="en-US" sz="2800" b="1" smtClean="0"/>
              <a:t>SEN Magazine:</a:t>
            </a:r>
            <a:endParaRPr lang="en-US" sz="2800" b="1" dirty="0"/>
          </a:p>
        </p:txBody>
      </p:sp>
      <p:sp>
        <p:nvSpPr>
          <p:cNvPr id="6" name="TextBox 5"/>
          <p:cNvSpPr txBox="1"/>
          <p:nvPr/>
        </p:nvSpPr>
        <p:spPr>
          <a:xfrm>
            <a:off x="1470022" y="2563070"/>
            <a:ext cx="9251956" cy="923330"/>
          </a:xfrm>
          <a:prstGeom prst="rect">
            <a:avLst/>
          </a:prstGeom>
          <a:noFill/>
        </p:spPr>
        <p:txBody>
          <a:bodyPr wrap="none" rtlCol="0">
            <a:spAutoFit/>
          </a:bodyPr>
          <a:lstStyle/>
          <a:p>
            <a:r>
              <a:rPr lang="en-US" b="1" dirty="0" smtClean="0">
                <a:solidFill>
                  <a:srgbClr val="FF0000"/>
                </a:solidFill>
              </a:rPr>
              <a:t>Where next for phonics? </a:t>
            </a:r>
            <a:r>
              <a:rPr lang="en-US" dirty="0" smtClean="0"/>
              <a:t>“</a:t>
            </a:r>
            <a:r>
              <a:rPr lang="en-US" i="1" dirty="0" smtClean="0"/>
              <a:t>So what looks clear from the NFER report is that the picture of phonics </a:t>
            </a:r>
            <a:br>
              <a:rPr lang="en-US" i="1" dirty="0" smtClean="0"/>
            </a:br>
            <a:r>
              <a:rPr lang="en-US" i="1" dirty="0" smtClean="0"/>
              <a:t>provision in schools in England is, in fact, far from clear</a:t>
            </a:r>
            <a:r>
              <a:rPr lang="en-US" dirty="0" smtClean="0"/>
              <a:t>.”</a:t>
            </a:r>
          </a:p>
          <a:p>
            <a:r>
              <a:rPr lang="en-US" dirty="0">
                <a:hlinkClick r:id="rId2"/>
              </a:rPr>
              <a:t>https://</a:t>
            </a:r>
            <a:r>
              <a:rPr lang="en-US" dirty="0" smtClean="0">
                <a:hlinkClick r:id="rId2"/>
              </a:rPr>
              <a:t>senmagazine.co.uk/articles/articles/senarticles/where-next-for-phonics</a:t>
            </a:r>
            <a:endParaRPr lang="en-US" dirty="0" smtClean="0"/>
          </a:p>
        </p:txBody>
      </p:sp>
      <p:sp>
        <p:nvSpPr>
          <p:cNvPr id="8" name="TextBox 7"/>
          <p:cNvSpPr txBox="1"/>
          <p:nvPr/>
        </p:nvSpPr>
        <p:spPr>
          <a:xfrm>
            <a:off x="1186401" y="3596640"/>
            <a:ext cx="10167399" cy="2585323"/>
          </a:xfrm>
          <a:prstGeom prst="rect">
            <a:avLst/>
          </a:prstGeom>
          <a:noFill/>
        </p:spPr>
        <p:txBody>
          <a:bodyPr wrap="none" rtlCol="0">
            <a:spAutoFit/>
          </a:bodyPr>
          <a:lstStyle/>
          <a:p>
            <a:r>
              <a:rPr lang="en-US" b="1" dirty="0" smtClean="0">
                <a:solidFill>
                  <a:srgbClr val="FF0000"/>
                </a:solidFill>
              </a:rPr>
              <a:t>Phonics: politics and practice </a:t>
            </a:r>
            <a:r>
              <a:rPr lang="en-US" dirty="0" smtClean="0"/>
              <a:t>“</a:t>
            </a:r>
            <a:r>
              <a:rPr lang="en-US" i="1" dirty="0" smtClean="0"/>
              <a:t>The </a:t>
            </a:r>
            <a:r>
              <a:rPr lang="en-US" i="1" dirty="0"/>
              <a:t>following are selected bullet points from Ready to read – how a sample </a:t>
            </a:r>
            <a:r>
              <a:rPr lang="en-US" i="1" dirty="0" smtClean="0"/>
              <a:t/>
            </a:r>
            <a:br>
              <a:rPr lang="en-US" i="1" dirty="0" smtClean="0"/>
            </a:br>
            <a:r>
              <a:rPr lang="en-US" i="1" dirty="0" smtClean="0"/>
              <a:t>of primary </a:t>
            </a:r>
            <a:r>
              <a:rPr lang="en-US" i="1" dirty="0"/>
              <a:t>schools in Stoke-on-Trent teach pupils to read (</a:t>
            </a:r>
            <a:r>
              <a:rPr lang="en-US" i="1" dirty="0" err="1"/>
              <a:t>Ofsted</a:t>
            </a:r>
            <a:r>
              <a:rPr lang="en-US" i="1" dirty="0"/>
              <a:t>, June 2014):</a:t>
            </a:r>
          </a:p>
          <a:p>
            <a:r>
              <a:rPr lang="en-US" i="1" dirty="0"/>
              <a:t>“Not all the schools taught early reading using phonic decoding as ‘the route to decode words’, as required </a:t>
            </a:r>
            <a:r>
              <a:rPr lang="en-US" i="1" dirty="0" smtClean="0"/>
              <a:t/>
            </a:r>
            <a:br>
              <a:rPr lang="en-US" i="1" dirty="0" smtClean="0"/>
            </a:br>
            <a:r>
              <a:rPr lang="en-US" i="1" dirty="0" smtClean="0"/>
              <a:t>by the </a:t>
            </a:r>
            <a:r>
              <a:rPr lang="en-US" i="1" dirty="0"/>
              <a:t>national curriculum 2014.” </a:t>
            </a:r>
          </a:p>
          <a:p>
            <a:r>
              <a:rPr lang="en-US" i="1" dirty="0"/>
              <a:t>“Almost all the schools visited used a wide range of early reading books to teach young children to read. </a:t>
            </a:r>
            <a:r>
              <a:rPr lang="en-US" i="1" dirty="0" smtClean="0"/>
              <a:t/>
            </a:r>
            <a:br>
              <a:rPr lang="en-US" i="1" dirty="0" smtClean="0"/>
            </a:br>
            <a:r>
              <a:rPr lang="en-US" i="1" dirty="0" smtClean="0"/>
              <a:t>Many </a:t>
            </a:r>
            <a:r>
              <a:rPr lang="en-US" i="1" dirty="0"/>
              <a:t>of these books, however, were not ‘closely matched to pupils</a:t>
            </a:r>
            <a:r>
              <a:rPr lang="en-US" i="1" dirty="0" smtClean="0"/>
              <a:t>’ developing </a:t>
            </a:r>
            <a:r>
              <a:rPr lang="en-US" i="1" dirty="0"/>
              <a:t>phonics knowledge and </a:t>
            </a:r>
            <a:r>
              <a:rPr lang="en-US" i="1" dirty="0" smtClean="0"/>
              <a:t/>
            </a:r>
            <a:br>
              <a:rPr lang="en-US" i="1" dirty="0" smtClean="0"/>
            </a:br>
            <a:r>
              <a:rPr lang="en-US" i="1" dirty="0" smtClean="0"/>
              <a:t>knowledge </a:t>
            </a:r>
            <a:r>
              <a:rPr lang="en-US" i="1" dirty="0"/>
              <a:t>of common exception words’. In other words, the books used did not support young children </a:t>
            </a:r>
            <a:r>
              <a:rPr lang="en-US" i="1" dirty="0" smtClean="0"/>
              <a:t/>
            </a:r>
            <a:br>
              <a:rPr lang="en-US" i="1" dirty="0" smtClean="0"/>
            </a:br>
            <a:r>
              <a:rPr lang="en-US" i="1" dirty="0" smtClean="0"/>
              <a:t>to </a:t>
            </a:r>
            <a:r>
              <a:rPr lang="en-US" i="1" dirty="0" err="1"/>
              <a:t>practise</a:t>
            </a:r>
            <a:r>
              <a:rPr lang="en-US" i="1" dirty="0"/>
              <a:t> and apply the phonics they were learning</a:t>
            </a:r>
            <a:r>
              <a:rPr lang="en-US" i="1" dirty="0" smtClean="0"/>
              <a:t>.”</a:t>
            </a:r>
          </a:p>
          <a:p>
            <a:r>
              <a:rPr lang="en-US" dirty="0">
                <a:hlinkClick r:id="rId3"/>
              </a:rPr>
              <a:t>https://</a:t>
            </a:r>
            <a:r>
              <a:rPr lang="en-US" dirty="0" smtClean="0">
                <a:hlinkClick r:id="rId3"/>
              </a:rPr>
              <a:t>senmagazine.co.uk/articles/articles/senarticles/phonics-politics-and-practice</a:t>
            </a:r>
            <a:endParaRPr lang="en-US" dirty="0"/>
          </a:p>
        </p:txBody>
      </p:sp>
    </p:spTree>
    <p:extLst>
      <p:ext uri="{BB962C8B-B14F-4D97-AF65-F5344CB8AC3E}">
        <p14:creationId xmlns:p14="http://schemas.microsoft.com/office/powerpoint/2010/main" val="1750870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How Does Phonics Provision Vary?</a:t>
            </a:r>
            <a:endParaRPr lang="en-GB" b="1" dirty="0"/>
          </a:p>
        </p:txBody>
      </p:sp>
      <p:pic>
        <p:nvPicPr>
          <p:cNvPr id="4" name="Content Placeholder 3" descr="Simple_provision.jpg"/>
          <p:cNvPicPr>
            <a:picLocks noGrp="1" noChangeAspect="1"/>
          </p:cNvPicPr>
          <p:nvPr>
            <p:ph idx="1"/>
          </p:nvPr>
        </p:nvPicPr>
        <p:blipFill>
          <a:blip r:embed="rId2"/>
          <a:stretch>
            <a:fillRect/>
          </a:stretch>
        </p:blipFill>
        <p:spPr>
          <a:xfrm>
            <a:off x="838200" y="1222718"/>
            <a:ext cx="6110087" cy="4315933"/>
          </a:xfrm>
        </p:spPr>
      </p:pic>
      <p:sp>
        <p:nvSpPr>
          <p:cNvPr id="5" name="Content Placeholder 4"/>
          <p:cNvSpPr txBox="1">
            <a:spLocks/>
          </p:cNvSpPr>
          <p:nvPr/>
        </p:nvSpPr>
        <p:spPr>
          <a:xfrm>
            <a:off x="4870647" y="5347853"/>
            <a:ext cx="6090863" cy="867930"/>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smtClean="0"/>
              <a:t>See </a:t>
            </a:r>
            <a:r>
              <a:rPr lang="en-US" sz="2800" b="1" smtClean="0"/>
              <a:t>bottom of ‘Free Resources’ </a:t>
            </a:r>
            <a:r>
              <a:rPr lang="en-US" sz="2800" b="1" dirty="0" smtClean="0"/>
              <a:t>page at </a:t>
            </a:r>
            <a:br>
              <a:rPr lang="en-US" sz="2800" b="1" dirty="0" smtClean="0"/>
            </a:br>
            <a:r>
              <a:rPr lang="en-US" sz="2800" b="1" dirty="0" smtClean="0">
                <a:hlinkClick r:id="rId3"/>
              </a:rPr>
              <a:t>www.phonicsintervention.org</a:t>
            </a:r>
            <a:r>
              <a:rPr lang="en-US" sz="2800" b="1" dirty="0" smtClean="0"/>
              <a:t>  for pdf.</a:t>
            </a:r>
            <a:endParaRPr lang="en-US" sz="2800" b="1" dirty="0"/>
          </a:p>
        </p:txBody>
      </p:sp>
      <p:sp>
        <p:nvSpPr>
          <p:cNvPr id="6" name="Content Placeholder 4"/>
          <p:cNvSpPr txBox="1">
            <a:spLocks/>
          </p:cNvSpPr>
          <p:nvPr/>
        </p:nvSpPr>
        <p:spPr>
          <a:xfrm>
            <a:off x="6948287" y="1690688"/>
            <a:ext cx="4479277" cy="2935162"/>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Phonics and reading looks very different in different schools and even in different classes in the same school.</a:t>
            </a:r>
          </a:p>
          <a:p>
            <a:pPr algn="l"/>
            <a:r>
              <a:rPr lang="en-US" sz="2800" b="1" dirty="0" smtClean="0"/>
              <a:t>So, children’s experiences</a:t>
            </a:r>
            <a:br>
              <a:rPr lang="en-US" sz="2800" b="1" dirty="0" smtClean="0"/>
            </a:br>
            <a:r>
              <a:rPr lang="en-US" sz="2800" b="1" dirty="0" smtClean="0"/>
              <a:t>in school continue to be based on ‘chance’.</a:t>
            </a:r>
            <a:endParaRPr lang="en-US" sz="2800" b="1" dirty="0"/>
          </a:p>
        </p:txBody>
      </p:sp>
    </p:spTree>
    <p:extLst>
      <p:ext uri="{BB962C8B-B14F-4D97-AF65-F5344CB8AC3E}">
        <p14:creationId xmlns:p14="http://schemas.microsoft.com/office/powerpoint/2010/main" val="1178243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88640"/>
            <a:ext cx="8229600" cy="1143000"/>
          </a:xfrm>
        </p:spPr>
        <p:txBody>
          <a:bodyPr>
            <a:normAutofit/>
          </a:bodyPr>
          <a:lstStyle/>
          <a:p>
            <a:r>
              <a:rPr lang="en-GB" b="1" dirty="0" smtClean="0"/>
              <a:t>How Does Phonics Provision Vary?</a:t>
            </a:r>
            <a:endParaRPr lang="en-GB" b="1" dirty="0"/>
          </a:p>
        </p:txBody>
      </p:sp>
      <p:pic>
        <p:nvPicPr>
          <p:cNvPr id="4" name="Content Placeholder 3" descr="Simple_provision.jpg"/>
          <p:cNvPicPr>
            <a:picLocks noGrp="1" noChangeAspect="1"/>
          </p:cNvPicPr>
          <p:nvPr>
            <p:ph idx="1"/>
          </p:nvPr>
        </p:nvPicPr>
        <p:blipFill>
          <a:blip r:embed="rId2"/>
          <a:stretch>
            <a:fillRect/>
          </a:stretch>
        </p:blipFill>
        <p:spPr>
          <a:xfrm>
            <a:off x="2571096" y="1372245"/>
            <a:ext cx="6552728" cy="4628599"/>
          </a:xfrm>
        </p:spPr>
      </p:pic>
      <p:sp>
        <p:nvSpPr>
          <p:cNvPr id="5" name="TextBox 4"/>
          <p:cNvSpPr txBox="1"/>
          <p:nvPr/>
        </p:nvSpPr>
        <p:spPr>
          <a:xfrm>
            <a:off x="1410410" y="992382"/>
            <a:ext cx="3940951" cy="2585323"/>
          </a:xfrm>
          <a:prstGeom prst="rect">
            <a:avLst/>
          </a:prstGeom>
          <a:solidFill>
            <a:schemeClr val="accent6">
              <a:lumMod val="40000"/>
              <a:lumOff val="60000"/>
            </a:schemeClr>
          </a:solidFill>
        </p:spPr>
        <p:txBody>
          <a:bodyPr wrap="square" rtlCol="0">
            <a:spAutoFit/>
          </a:bodyPr>
          <a:lstStyle/>
          <a:p>
            <a:r>
              <a:rPr lang="en-GB" dirty="0"/>
              <a:t>*’Pick and mix’ of commercial phonics</a:t>
            </a:r>
          </a:p>
          <a:p>
            <a:r>
              <a:rPr lang="en-GB" dirty="0"/>
              <a:t>   programmes’ resources to equip L &amp; S</a:t>
            </a:r>
          </a:p>
          <a:p>
            <a:r>
              <a:rPr lang="en-GB" dirty="0"/>
              <a:t>*Mini whiteboards main activity </a:t>
            </a:r>
            <a:r>
              <a:rPr lang="en-GB" dirty="0" smtClean="0"/>
              <a:t/>
            </a:r>
            <a:br>
              <a:rPr lang="en-GB" dirty="0" smtClean="0"/>
            </a:br>
            <a:r>
              <a:rPr lang="en-GB" dirty="0" smtClean="0"/>
              <a:t>(sound-to-print spelling</a:t>
            </a:r>
            <a:r>
              <a:rPr lang="en-GB" dirty="0"/>
              <a:t>)</a:t>
            </a:r>
          </a:p>
          <a:p>
            <a:r>
              <a:rPr lang="en-GB" dirty="0"/>
              <a:t>*Lack of word-level blending (reading)</a:t>
            </a:r>
          </a:p>
          <a:p>
            <a:r>
              <a:rPr lang="en-GB" dirty="0"/>
              <a:t>*Minimal content &amp; insufficient time</a:t>
            </a:r>
            <a:br>
              <a:rPr lang="en-GB" dirty="0"/>
            </a:br>
            <a:r>
              <a:rPr lang="en-GB" dirty="0"/>
              <a:t>   allocated to </a:t>
            </a:r>
            <a:r>
              <a:rPr lang="en-GB" dirty="0" smtClean="0"/>
              <a:t>Teaching </a:t>
            </a:r>
            <a:r>
              <a:rPr lang="en-GB" dirty="0"/>
              <a:t>&amp; </a:t>
            </a:r>
            <a:r>
              <a:rPr lang="en-GB" dirty="0" smtClean="0"/>
              <a:t>Learning </a:t>
            </a:r>
            <a:r>
              <a:rPr lang="en-GB" dirty="0"/>
              <a:t>Cycle</a:t>
            </a:r>
          </a:p>
          <a:p>
            <a:r>
              <a:rPr lang="en-GB" dirty="0"/>
              <a:t>*Avoidance of paper-based work</a:t>
            </a:r>
          </a:p>
          <a:p>
            <a:r>
              <a:rPr lang="en-GB" dirty="0"/>
              <a:t>*Lack of text-level phonics work</a:t>
            </a:r>
          </a:p>
        </p:txBody>
      </p:sp>
      <p:sp>
        <p:nvSpPr>
          <p:cNvPr id="6" name="TextBox 5"/>
          <p:cNvSpPr txBox="1"/>
          <p:nvPr/>
        </p:nvSpPr>
        <p:spPr>
          <a:xfrm>
            <a:off x="6240015" y="980729"/>
            <a:ext cx="4432339" cy="2585323"/>
          </a:xfrm>
          <a:prstGeom prst="rect">
            <a:avLst/>
          </a:prstGeom>
          <a:solidFill>
            <a:schemeClr val="accent3">
              <a:lumMod val="40000"/>
              <a:lumOff val="60000"/>
            </a:schemeClr>
          </a:solidFill>
        </p:spPr>
        <p:txBody>
          <a:bodyPr wrap="square" rtlCol="0">
            <a:spAutoFit/>
          </a:bodyPr>
          <a:lstStyle/>
          <a:p>
            <a:r>
              <a:rPr lang="en-GB" dirty="0"/>
              <a:t>*HT and staff fully committed </a:t>
            </a:r>
            <a:r>
              <a:rPr lang="en-GB" dirty="0" smtClean="0"/>
              <a:t>to content-rich SSP </a:t>
            </a:r>
            <a:r>
              <a:rPr lang="en-GB" dirty="0"/>
              <a:t>programme, its </a:t>
            </a:r>
            <a:r>
              <a:rPr lang="en-GB" dirty="0" smtClean="0"/>
              <a:t>underpinning guidance</a:t>
            </a:r>
            <a:endParaRPr lang="en-GB" dirty="0"/>
          </a:p>
          <a:p>
            <a:r>
              <a:rPr lang="en-GB" dirty="0"/>
              <a:t>   &amp; SSP teaching principles</a:t>
            </a:r>
          </a:p>
          <a:p>
            <a:r>
              <a:rPr lang="en-GB" dirty="0"/>
              <a:t>*No multi-cueing </a:t>
            </a:r>
            <a:r>
              <a:rPr lang="en-GB" dirty="0" smtClean="0"/>
              <a:t>word-guessing strategies</a:t>
            </a:r>
            <a:endParaRPr lang="en-GB" dirty="0"/>
          </a:p>
          <a:p>
            <a:r>
              <a:rPr lang="en-GB" dirty="0"/>
              <a:t>*Intervention ‘little and often’</a:t>
            </a:r>
          </a:p>
          <a:p>
            <a:r>
              <a:rPr lang="en-GB" dirty="0"/>
              <a:t>   of same </a:t>
            </a:r>
            <a:r>
              <a:rPr lang="en-GB" dirty="0" smtClean="0"/>
              <a:t>phonics programme </a:t>
            </a:r>
            <a:r>
              <a:rPr lang="en-GB" dirty="0"/>
              <a:t>&amp; practice</a:t>
            </a:r>
          </a:p>
          <a:p>
            <a:r>
              <a:rPr lang="en-GB" dirty="0"/>
              <a:t>*Welcome &amp; value Y1 PSC</a:t>
            </a:r>
          </a:p>
          <a:p>
            <a:r>
              <a:rPr lang="en-GB" dirty="0"/>
              <a:t>*</a:t>
            </a:r>
            <a:r>
              <a:rPr lang="en-GB" b="1" dirty="0"/>
              <a:t>Most likely to get top results</a:t>
            </a:r>
          </a:p>
          <a:p>
            <a:r>
              <a:rPr lang="en-GB" b="1" dirty="0"/>
              <a:t>   and consistent results</a:t>
            </a:r>
          </a:p>
        </p:txBody>
      </p:sp>
      <p:sp>
        <p:nvSpPr>
          <p:cNvPr id="7" name="TextBox 6"/>
          <p:cNvSpPr txBox="1"/>
          <p:nvPr/>
        </p:nvSpPr>
        <p:spPr>
          <a:xfrm>
            <a:off x="6235140" y="3717033"/>
            <a:ext cx="4437214" cy="2585323"/>
          </a:xfrm>
          <a:prstGeom prst="rect">
            <a:avLst/>
          </a:prstGeom>
          <a:solidFill>
            <a:schemeClr val="accent6">
              <a:lumMod val="40000"/>
              <a:lumOff val="60000"/>
            </a:schemeClr>
          </a:solidFill>
        </p:spPr>
        <p:txBody>
          <a:bodyPr wrap="square" rtlCol="0">
            <a:spAutoFit/>
          </a:bodyPr>
          <a:lstStyle/>
          <a:p>
            <a:r>
              <a:rPr lang="en-GB" dirty="0"/>
              <a:t>*Half-hearted commitment of </a:t>
            </a:r>
            <a:r>
              <a:rPr lang="en-GB" dirty="0" smtClean="0"/>
              <a:t>at </a:t>
            </a:r>
            <a:r>
              <a:rPr lang="en-GB" dirty="0"/>
              <a:t>least ‘some’ </a:t>
            </a:r>
            <a:r>
              <a:rPr lang="en-GB" dirty="0" smtClean="0"/>
              <a:t>staff including in some cases, </a:t>
            </a:r>
            <a:r>
              <a:rPr lang="en-GB" dirty="0" err="1" smtClean="0"/>
              <a:t>headteacher</a:t>
            </a:r>
            <a:endParaRPr lang="en-GB" dirty="0"/>
          </a:p>
          <a:p>
            <a:r>
              <a:rPr lang="en-GB" dirty="0"/>
              <a:t>*Lack of consistency </a:t>
            </a:r>
            <a:r>
              <a:rPr lang="en-GB" dirty="0" smtClean="0"/>
              <a:t>of programme-use or</a:t>
            </a:r>
            <a:br>
              <a:rPr lang="en-GB" dirty="0" smtClean="0"/>
            </a:br>
            <a:r>
              <a:rPr lang="en-GB" dirty="0" smtClean="0"/>
              <a:t>insufficient time allocated to phonics</a:t>
            </a:r>
            <a:endParaRPr lang="en-GB" dirty="0"/>
          </a:p>
          <a:p>
            <a:r>
              <a:rPr lang="en-GB" dirty="0"/>
              <a:t>*Adapts ‘guidance’ but </a:t>
            </a:r>
            <a:r>
              <a:rPr lang="en-GB" dirty="0" smtClean="0"/>
              <a:t>not necessarily </a:t>
            </a:r>
            <a:r>
              <a:rPr lang="en-GB" dirty="0"/>
              <a:t>in </a:t>
            </a:r>
            <a:r>
              <a:rPr lang="en-GB" dirty="0" smtClean="0"/>
              <a:t/>
            </a:r>
            <a:br>
              <a:rPr lang="en-GB" dirty="0" smtClean="0"/>
            </a:br>
            <a:r>
              <a:rPr lang="en-GB" dirty="0" smtClean="0"/>
              <a:t>an appropriate or </a:t>
            </a:r>
            <a:r>
              <a:rPr lang="en-GB" dirty="0"/>
              <a:t>rigorous way</a:t>
            </a:r>
          </a:p>
          <a:p>
            <a:r>
              <a:rPr lang="en-GB" dirty="0"/>
              <a:t>*Underestimates programme &amp; children</a:t>
            </a:r>
          </a:p>
          <a:p>
            <a:r>
              <a:rPr lang="en-GB" dirty="0"/>
              <a:t>*Working towards cumulative </a:t>
            </a:r>
            <a:r>
              <a:rPr lang="en-GB" dirty="0" smtClean="0"/>
              <a:t>decodable </a:t>
            </a:r>
            <a:r>
              <a:rPr lang="en-GB" dirty="0"/>
              <a:t>home reading </a:t>
            </a:r>
            <a:r>
              <a:rPr lang="en-GB" dirty="0" smtClean="0"/>
              <a:t>books but not well-equipped</a:t>
            </a:r>
            <a:endParaRPr lang="en-GB" dirty="0"/>
          </a:p>
        </p:txBody>
      </p:sp>
      <p:sp>
        <p:nvSpPr>
          <p:cNvPr id="8" name="TextBox 7"/>
          <p:cNvSpPr txBox="1"/>
          <p:nvPr/>
        </p:nvSpPr>
        <p:spPr>
          <a:xfrm>
            <a:off x="1426440" y="3717032"/>
            <a:ext cx="3924921" cy="2585323"/>
          </a:xfrm>
          <a:prstGeom prst="rect">
            <a:avLst/>
          </a:prstGeom>
          <a:solidFill>
            <a:schemeClr val="accent2">
              <a:lumMod val="40000"/>
              <a:lumOff val="60000"/>
            </a:schemeClr>
          </a:solidFill>
        </p:spPr>
        <p:txBody>
          <a:bodyPr wrap="none" rtlCol="0">
            <a:spAutoFit/>
          </a:bodyPr>
          <a:lstStyle/>
          <a:p>
            <a:r>
              <a:rPr lang="en-GB" dirty="0"/>
              <a:t>*‘Developmental readiness’ mindset</a:t>
            </a:r>
          </a:p>
          <a:p>
            <a:r>
              <a:rPr lang="en-GB" dirty="0"/>
              <a:t>*Pre-judges what children ‘need’</a:t>
            </a:r>
          </a:p>
          <a:p>
            <a:r>
              <a:rPr lang="en-GB" dirty="0"/>
              <a:t>   or will ‘enjoy’ or is ‘appropriate’</a:t>
            </a:r>
          </a:p>
          <a:p>
            <a:r>
              <a:rPr lang="en-GB" dirty="0"/>
              <a:t>*Insufficient </a:t>
            </a:r>
            <a:r>
              <a:rPr lang="en-GB" dirty="0" smtClean="0"/>
              <a:t>challenge in content </a:t>
            </a:r>
            <a:endParaRPr lang="en-GB" dirty="0"/>
          </a:p>
          <a:p>
            <a:r>
              <a:rPr lang="en-GB" dirty="0"/>
              <a:t>*Lack of progression over time</a:t>
            </a:r>
          </a:p>
          <a:p>
            <a:r>
              <a:rPr lang="en-GB" dirty="0"/>
              <a:t>*‘Fun’ activities main focus (extraneous)</a:t>
            </a:r>
          </a:p>
          <a:p>
            <a:r>
              <a:rPr lang="en-GB" dirty="0"/>
              <a:t>*Underestimates </a:t>
            </a:r>
            <a:r>
              <a:rPr lang="en-GB" dirty="0" smtClean="0"/>
              <a:t>children’s potential</a:t>
            </a:r>
            <a:endParaRPr lang="en-GB" dirty="0"/>
          </a:p>
          <a:p>
            <a:r>
              <a:rPr lang="en-GB" dirty="0"/>
              <a:t>*Avoidance of paper-based work</a:t>
            </a:r>
          </a:p>
          <a:p>
            <a:r>
              <a:rPr lang="en-GB" dirty="0"/>
              <a:t>*Lack of text level phonics work</a:t>
            </a:r>
          </a:p>
        </p:txBody>
      </p:sp>
      <p:sp>
        <p:nvSpPr>
          <p:cNvPr id="9" name="Content Placeholder 4"/>
          <p:cNvSpPr txBox="1">
            <a:spLocks/>
          </p:cNvSpPr>
          <p:nvPr/>
        </p:nvSpPr>
        <p:spPr>
          <a:xfrm>
            <a:off x="622998" y="3504253"/>
            <a:ext cx="1574824" cy="286232"/>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400" b="1" i="1" dirty="0" smtClean="0"/>
              <a:t>Letters and Sounds</a:t>
            </a:r>
            <a:endParaRPr lang="en-US" sz="1400" b="1" i="1" dirty="0"/>
          </a:p>
        </p:txBody>
      </p:sp>
      <p:sp>
        <p:nvSpPr>
          <p:cNvPr id="10" name="Content Placeholder 4"/>
          <p:cNvSpPr txBox="1">
            <a:spLocks/>
          </p:cNvSpPr>
          <p:nvPr/>
        </p:nvSpPr>
        <p:spPr>
          <a:xfrm>
            <a:off x="9884942" y="2887881"/>
            <a:ext cx="1574824" cy="867930"/>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b="1" i="1" dirty="0" smtClean="0"/>
              <a:t>Fully resourced</a:t>
            </a:r>
            <a:r>
              <a:rPr lang="en-US" sz="1400" b="1" i="1" smtClean="0"/>
              <a:t/>
            </a:r>
            <a:br>
              <a:rPr lang="en-US" sz="1400" b="1" i="1" smtClean="0"/>
            </a:br>
            <a:r>
              <a:rPr lang="en-US" sz="1400" b="1" i="1" smtClean="0"/>
              <a:t>content-rich</a:t>
            </a:r>
            <a:r>
              <a:rPr lang="en-US" sz="1400" b="1" i="1" dirty="0" smtClean="0"/>
              <a:t/>
            </a:r>
            <a:br>
              <a:rPr lang="en-US" sz="1400" b="1" i="1" dirty="0" smtClean="0"/>
            </a:br>
            <a:r>
              <a:rPr lang="en-US" sz="1400" b="1" i="1" dirty="0" smtClean="0"/>
              <a:t>systematic phonics</a:t>
            </a:r>
            <a:br>
              <a:rPr lang="en-US" sz="1400" b="1" i="1" dirty="0" smtClean="0"/>
            </a:br>
            <a:r>
              <a:rPr lang="en-US" sz="1400" b="1" i="1" dirty="0" err="1" smtClean="0"/>
              <a:t>programmes</a:t>
            </a:r>
            <a:endParaRPr lang="en-US" sz="1400" b="1" i="1" dirty="0"/>
          </a:p>
        </p:txBody>
      </p:sp>
      <p:sp>
        <p:nvSpPr>
          <p:cNvPr id="11" name="Content Placeholder 4"/>
          <p:cNvSpPr txBox="1">
            <a:spLocks/>
          </p:cNvSpPr>
          <p:nvPr/>
        </p:nvSpPr>
        <p:spPr>
          <a:xfrm>
            <a:off x="5277552" y="1025068"/>
            <a:ext cx="961261"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b="1" i="1" dirty="0" smtClean="0"/>
              <a:t>Rigorous</a:t>
            </a:r>
            <a:r>
              <a:rPr lang="en-US" sz="1400" b="1" i="1" smtClean="0"/>
              <a:t/>
            </a:r>
            <a:br>
              <a:rPr lang="en-US" sz="1400" b="1" i="1" smtClean="0"/>
            </a:br>
            <a:r>
              <a:rPr lang="en-US" sz="1400" b="1" i="1" smtClean="0"/>
              <a:t>practice</a:t>
            </a:r>
            <a:endParaRPr lang="en-US" sz="1400" b="1" i="1" dirty="0"/>
          </a:p>
        </p:txBody>
      </p:sp>
      <p:sp>
        <p:nvSpPr>
          <p:cNvPr id="12" name="Content Placeholder 4"/>
          <p:cNvSpPr txBox="1">
            <a:spLocks/>
          </p:cNvSpPr>
          <p:nvPr/>
        </p:nvSpPr>
        <p:spPr>
          <a:xfrm>
            <a:off x="5244004" y="5822224"/>
            <a:ext cx="961261" cy="48013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400" b="1" i="1" dirty="0" smtClean="0"/>
              <a:t>Weak</a:t>
            </a:r>
            <a:br>
              <a:rPr lang="en-US" sz="1400" b="1" i="1" dirty="0" smtClean="0"/>
            </a:br>
            <a:r>
              <a:rPr lang="en-US" sz="1400" b="1" i="1" dirty="0" smtClean="0"/>
              <a:t>practice</a:t>
            </a:r>
            <a:endParaRPr lang="en-US" sz="1400" b="1" i="1" dirty="0"/>
          </a:p>
        </p:txBody>
      </p:sp>
    </p:spTree>
    <p:extLst>
      <p:ext uri="{BB962C8B-B14F-4D97-AF65-F5344CB8AC3E}">
        <p14:creationId xmlns:p14="http://schemas.microsoft.com/office/powerpoint/2010/main" val="794652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b="1" dirty="0"/>
              <a:t>UK: Science and Technology Committee </a:t>
            </a:r>
            <a:r>
              <a:rPr lang="en-GB" sz="3600" b="1" dirty="0">
                <a:solidFill>
                  <a:srgbClr val="FF0000"/>
                </a:solidFill>
              </a:rPr>
              <a:t>2009</a:t>
            </a:r>
            <a:r>
              <a:rPr lang="en-GB" sz="3600" b="1" dirty="0"/>
              <a:t> inquiry - Early Literacy Interventions</a:t>
            </a:r>
          </a:p>
        </p:txBody>
      </p:sp>
      <p:sp>
        <p:nvSpPr>
          <p:cNvPr id="3" name="Content Placeholder 2"/>
          <p:cNvSpPr>
            <a:spLocks noGrp="1"/>
          </p:cNvSpPr>
          <p:nvPr>
            <p:ph idx="1"/>
          </p:nvPr>
        </p:nvSpPr>
        <p:spPr>
          <a:xfrm>
            <a:off x="1171302" y="1795190"/>
            <a:ext cx="9849395" cy="4174535"/>
          </a:xfrm>
        </p:spPr>
        <p:txBody>
          <a:bodyPr>
            <a:normAutofit/>
          </a:bodyPr>
          <a:lstStyle/>
          <a:p>
            <a:pPr algn="ctr">
              <a:buNone/>
            </a:pPr>
            <a:r>
              <a:rPr lang="en-GB" b="1" dirty="0">
                <a:solidFill>
                  <a:srgbClr val="FF0000"/>
                </a:solidFill>
              </a:rPr>
              <a:t>Investigated:   ‘Every Child a Reader</a:t>
            </a:r>
            <a:r>
              <a:rPr lang="en-GB" b="1" dirty="0" smtClean="0">
                <a:solidFill>
                  <a:srgbClr val="FF0000"/>
                </a:solidFill>
              </a:rPr>
              <a:t>’ (2006) = </a:t>
            </a:r>
            <a:r>
              <a:rPr lang="en-GB" b="1" dirty="0">
                <a:solidFill>
                  <a:srgbClr val="FF0000"/>
                </a:solidFill>
              </a:rPr>
              <a:t>Reading Recovery</a:t>
            </a:r>
          </a:p>
          <a:p>
            <a:pPr>
              <a:buNone/>
            </a:pPr>
            <a:endParaRPr lang="en-GB" sz="2400" b="1" dirty="0">
              <a:solidFill>
                <a:srgbClr val="002060"/>
              </a:solidFill>
            </a:endParaRPr>
          </a:p>
          <a:p>
            <a:pPr>
              <a:buNone/>
            </a:pPr>
            <a:r>
              <a:rPr lang="en-GB" sz="2400" b="1" i="1" dirty="0">
                <a:solidFill>
                  <a:srgbClr val="002060"/>
                </a:solidFill>
              </a:rPr>
              <a:t>‘The Government’s policy that literacy interventions should take place early on in formal education is in line with the evidence.’</a:t>
            </a:r>
          </a:p>
          <a:p>
            <a:pPr>
              <a:buNone/>
            </a:pPr>
            <a:r>
              <a:rPr lang="en-GB" sz="2400" b="1" i="1" dirty="0">
                <a:solidFill>
                  <a:srgbClr val="002060"/>
                </a:solidFill>
              </a:rPr>
              <a:t>‘The Government’s position that early literacy interventions are an investment that saves money in the long run is evidence-based.’</a:t>
            </a:r>
          </a:p>
          <a:p>
            <a:pPr>
              <a:buNone/>
            </a:pPr>
            <a:r>
              <a:rPr lang="en-GB" sz="2400" b="1" i="1" dirty="0">
                <a:solidFill>
                  <a:srgbClr val="002060"/>
                </a:solidFill>
              </a:rPr>
              <a:t>‘...We conclude that, whilst there is evidence to support early intervention, the Government </a:t>
            </a:r>
            <a:r>
              <a:rPr lang="en-GB" sz="2400" b="1" i="1" dirty="0">
                <a:solidFill>
                  <a:srgbClr val="FF0000"/>
                </a:solidFill>
              </a:rPr>
              <a:t>should not have reached the point of a national roll-out of Reading Recovery</a:t>
            </a:r>
            <a:r>
              <a:rPr lang="en-GB" sz="2400" b="1" i="1" dirty="0">
                <a:solidFill>
                  <a:srgbClr val="002060"/>
                </a:solidFill>
              </a:rPr>
              <a:t> without making cost-benefit comparisons with other interventions.’</a:t>
            </a:r>
          </a:p>
        </p:txBody>
      </p:sp>
    </p:spTree>
    <p:extLst>
      <p:ext uri="{BB962C8B-B14F-4D97-AF65-F5344CB8AC3E}">
        <p14:creationId xmlns:p14="http://schemas.microsoft.com/office/powerpoint/2010/main" val="527178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b="1" dirty="0"/>
              <a:t>UK: Science and Technology Committee </a:t>
            </a:r>
            <a:r>
              <a:rPr lang="en-GB" sz="3600" b="1" dirty="0" smtClean="0">
                <a:solidFill>
                  <a:srgbClr val="FF0000"/>
                </a:solidFill>
              </a:rPr>
              <a:t>2009</a:t>
            </a:r>
            <a:r>
              <a:rPr lang="en-GB" sz="3600" b="1" dirty="0" smtClean="0"/>
              <a:t> inquiry </a:t>
            </a:r>
            <a:r>
              <a:rPr lang="en-GB" sz="3600" b="1" dirty="0"/>
              <a:t>- Early Literacy Interventions</a:t>
            </a:r>
          </a:p>
        </p:txBody>
      </p:sp>
      <p:sp>
        <p:nvSpPr>
          <p:cNvPr id="3" name="Content Placeholder 2"/>
          <p:cNvSpPr>
            <a:spLocks noGrp="1"/>
          </p:cNvSpPr>
          <p:nvPr>
            <p:ph idx="1"/>
          </p:nvPr>
        </p:nvSpPr>
        <p:spPr>
          <a:xfrm>
            <a:off x="838200" y="1792640"/>
            <a:ext cx="10382794" cy="3786240"/>
          </a:xfrm>
        </p:spPr>
        <p:txBody>
          <a:bodyPr>
            <a:normAutofit/>
          </a:bodyPr>
          <a:lstStyle/>
          <a:p>
            <a:pPr>
              <a:buNone/>
            </a:pPr>
            <a:r>
              <a:rPr lang="en-GB" sz="2400" b="1" dirty="0">
                <a:solidFill>
                  <a:srgbClr val="002060"/>
                </a:solidFill>
              </a:rPr>
              <a:t>	</a:t>
            </a:r>
            <a:r>
              <a:rPr lang="en-GB" sz="2400" b="1" i="1" dirty="0">
                <a:solidFill>
                  <a:srgbClr val="002060"/>
                </a:solidFill>
              </a:rPr>
              <a:t>‘Teaching children to read is one of the most important things the State does. The Government has accepted Sir Jim Rose’s recommendation that systematic phonics should be at the heart of the Government’s strategy for teaching children to read. </a:t>
            </a:r>
            <a:r>
              <a:rPr lang="en-GB" sz="2400" b="1" i="1" dirty="0">
                <a:solidFill>
                  <a:srgbClr val="FF0000"/>
                </a:solidFill>
              </a:rPr>
              <a:t>This is in conflict with the continuing practice of word memorisation and other teaching practices of the ‘whole language theory of reading’ used particularly in Wave 3 Reading Recovery</a:t>
            </a:r>
            <a:r>
              <a:rPr lang="en-GB" sz="2400" b="1" i="1" dirty="0">
                <a:solidFill>
                  <a:srgbClr val="002060"/>
                </a:solidFill>
              </a:rPr>
              <a:t>. The Government should vigorously review these practices with the objective of </a:t>
            </a:r>
            <a:r>
              <a:rPr lang="en-GB" sz="2400" b="1" i="1" dirty="0">
                <a:solidFill>
                  <a:srgbClr val="FF0000"/>
                </a:solidFill>
              </a:rPr>
              <a:t>ensuring that Reading Recovery complies with its policy</a:t>
            </a:r>
            <a:r>
              <a:rPr lang="en-GB" sz="2400" b="1" i="1" dirty="0">
                <a:solidFill>
                  <a:srgbClr val="002060"/>
                </a:solidFill>
              </a:rPr>
              <a:t>.’</a:t>
            </a:r>
          </a:p>
        </p:txBody>
      </p:sp>
      <p:sp>
        <p:nvSpPr>
          <p:cNvPr id="4" name="Content Placeholder 4"/>
          <p:cNvSpPr txBox="1">
            <a:spLocks/>
          </p:cNvSpPr>
          <p:nvPr/>
        </p:nvSpPr>
        <p:spPr>
          <a:xfrm>
            <a:off x="1478280" y="4697887"/>
            <a:ext cx="9235440" cy="1255728"/>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What happened to Reading Recovery after this inquiry? </a:t>
            </a:r>
            <a:br>
              <a:rPr lang="en-US" sz="2800" b="1" dirty="0" smtClean="0"/>
            </a:br>
            <a:r>
              <a:rPr lang="en-US" sz="2800" b="1" dirty="0" smtClean="0"/>
              <a:t>In some schools, the weakest learners continue to be sent </a:t>
            </a:r>
            <a:br>
              <a:rPr lang="en-US" sz="2800" b="1" dirty="0" smtClean="0"/>
            </a:br>
            <a:r>
              <a:rPr lang="en-US" sz="2800" b="1" dirty="0" smtClean="0"/>
              <a:t>to Reading Recovery with its multi-cueing reading strategies.</a:t>
            </a:r>
            <a:endParaRPr lang="en-US" sz="2800" b="1" dirty="0"/>
          </a:p>
        </p:txBody>
      </p:sp>
    </p:spTree>
    <p:extLst>
      <p:ext uri="{BB962C8B-B14F-4D97-AF65-F5344CB8AC3E}">
        <p14:creationId xmlns:p14="http://schemas.microsoft.com/office/powerpoint/2010/main" val="19211569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20677"/>
            <a:ext cx="4761735" cy="4351338"/>
          </a:xfrm>
        </p:spPr>
      </p:pic>
      <p:sp>
        <p:nvSpPr>
          <p:cNvPr id="2" name="Title 1"/>
          <p:cNvSpPr>
            <a:spLocks noGrp="1"/>
          </p:cNvSpPr>
          <p:nvPr>
            <p:ph type="title"/>
          </p:nvPr>
        </p:nvSpPr>
        <p:spPr/>
        <p:txBody>
          <a:bodyPr>
            <a:noAutofit/>
          </a:bodyPr>
          <a:lstStyle/>
          <a:p>
            <a:r>
              <a:rPr lang="en-GB" sz="3600" b="1" dirty="0" smtClean="0"/>
              <a:t>Times Educational Supplement and Driver Youth Trust</a:t>
            </a:r>
            <a:endParaRPr lang="en-GB" sz="3600" b="1" dirty="0"/>
          </a:p>
        </p:txBody>
      </p:sp>
      <p:sp>
        <p:nvSpPr>
          <p:cNvPr id="4" name="Content Placeholder 4"/>
          <p:cNvSpPr txBox="1">
            <a:spLocks/>
          </p:cNvSpPr>
          <p:nvPr/>
        </p:nvSpPr>
        <p:spPr>
          <a:xfrm>
            <a:off x="838200" y="3922838"/>
            <a:ext cx="10382794" cy="2214965"/>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dirty="0" smtClean="0">
                <a:solidFill>
                  <a:srgbClr val="0070C0"/>
                </a:solidFill>
              </a:rPr>
              <a:t>‘...a literacy charity </a:t>
            </a:r>
            <a:r>
              <a:rPr lang="en-US" b="1" dirty="0" err="1" smtClean="0">
                <a:solidFill>
                  <a:srgbClr val="0070C0"/>
                </a:solidFill>
              </a:rPr>
              <a:t>specialising</a:t>
            </a:r>
            <a:r>
              <a:rPr lang="en-US" b="1" dirty="0" smtClean="0">
                <a:solidFill>
                  <a:srgbClr val="0070C0"/>
                </a:solidFill>
              </a:rPr>
              <a:t> in dyslexia, says the focus on phonics has shut down discussion on alternatives for those children for whom phonics proves ineffective. “Phonics does not work for every learner,” the report states.’</a:t>
            </a:r>
          </a:p>
          <a:p>
            <a:pPr algn="l"/>
            <a:r>
              <a:rPr lang="en-US" b="1" dirty="0" smtClean="0"/>
              <a:t>This is a shocking statement, mystifying for an </a:t>
            </a:r>
            <a:r>
              <a:rPr lang="en-US" b="1" dirty="0" err="1" smtClean="0"/>
              <a:t>organisation</a:t>
            </a:r>
            <a:r>
              <a:rPr lang="en-US" b="1" dirty="0" smtClean="0"/>
              <a:t> focused on ‘dyslexia’ and totally misguided. It gives teachers, parents and others the wrong message about the importance of phonics for all – common sense and verified by science.</a:t>
            </a:r>
            <a:endParaRPr lang="en-US"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052" y="1351411"/>
            <a:ext cx="6542701" cy="2379940"/>
          </a:xfrm>
          <a:prstGeom prst="rect">
            <a:avLst/>
          </a:prstGeom>
          <a:ln>
            <a:solidFill>
              <a:srgbClr val="FF0000"/>
            </a:solidFill>
          </a:ln>
        </p:spPr>
      </p:pic>
    </p:spTree>
    <p:extLst>
      <p:ext uri="{BB962C8B-B14F-4D97-AF65-F5344CB8AC3E}">
        <p14:creationId xmlns:p14="http://schemas.microsoft.com/office/powerpoint/2010/main" val="2135309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Driver Youth Trust guidance on reading</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84311"/>
            <a:ext cx="3633650" cy="4636036"/>
          </a:xfrm>
          <a:ln>
            <a:solidFill>
              <a:srgbClr val="FF0000"/>
            </a:solidFill>
          </a:ln>
        </p:spPr>
      </p:pic>
      <p:sp>
        <p:nvSpPr>
          <p:cNvPr id="5" name="Content Placeholder 4"/>
          <p:cNvSpPr txBox="1">
            <a:spLocks/>
          </p:cNvSpPr>
          <p:nvPr/>
        </p:nvSpPr>
        <p:spPr>
          <a:xfrm>
            <a:off x="5013958" y="2640906"/>
            <a:ext cx="5797733" cy="3579441"/>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buFont typeface="Arial" charset="0"/>
              <a:buChar char="•"/>
            </a:pPr>
            <a:r>
              <a:rPr lang="en-US" sz="2800" b="1" dirty="0" smtClean="0">
                <a:solidFill>
                  <a:srgbClr val="0070C0"/>
                </a:solidFill>
              </a:rPr>
              <a:t>Look at the picture for clues.</a:t>
            </a:r>
          </a:p>
          <a:p>
            <a:pPr marL="457200" indent="-457200" algn="l">
              <a:buFont typeface="Arial" charset="0"/>
              <a:buChar char="•"/>
            </a:pPr>
            <a:r>
              <a:rPr lang="en-US" sz="2800" b="1" dirty="0" smtClean="0">
                <a:solidFill>
                  <a:srgbClr val="0070C0"/>
                </a:solidFill>
              </a:rPr>
              <a:t>Look at the word: are there any bits of the word they know?</a:t>
            </a:r>
          </a:p>
          <a:p>
            <a:pPr marL="457200" indent="-457200" algn="l">
              <a:buFont typeface="Arial" charset="0"/>
              <a:buChar char="•"/>
            </a:pPr>
            <a:r>
              <a:rPr lang="en-US" sz="2800" b="1" dirty="0" smtClean="0">
                <a:solidFill>
                  <a:srgbClr val="0070C0"/>
                </a:solidFill>
              </a:rPr>
              <a:t>Reread the sentence and think of </a:t>
            </a:r>
            <a:br>
              <a:rPr lang="en-US" sz="2800" b="1" dirty="0" smtClean="0">
                <a:solidFill>
                  <a:srgbClr val="0070C0"/>
                </a:solidFill>
              </a:rPr>
            </a:br>
            <a:r>
              <a:rPr lang="en-US" sz="2800" b="1" dirty="0" smtClean="0">
                <a:solidFill>
                  <a:srgbClr val="0070C0"/>
                </a:solidFill>
              </a:rPr>
              <a:t>a word that makes sense.</a:t>
            </a:r>
          </a:p>
          <a:p>
            <a:pPr marL="457200" indent="-457200" algn="l">
              <a:buFont typeface="Arial" charset="0"/>
              <a:buChar char="•"/>
            </a:pPr>
            <a:r>
              <a:rPr lang="en-US" sz="2800" b="1" dirty="0" smtClean="0">
                <a:solidFill>
                  <a:srgbClr val="0070C0"/>
                </a:solidFill>
              </a:rPr>
              <a:t>Check what letter the word begins with and what the rest of the word looks like.</a:t>
            </a:r>
            <a:endParaRPr lang="en-US" sz="2800" b="1" dirty="0">
              <a:solidFill>
                <a:srgbClr val="0070C0"/>
              </a:solidFill>
            </a:endParaRPr>
          </a:p>
        </p:txBody>
      </p:sp>
      <p:sp>
        <p:nvSpPr>
          <p:cNvPr id="6" name="TextBox 5"/>
          <p:cNvSpPr txBox="1"/>
          <p:nvPr/>
        </p:nvSpPr>
        <p:spPr>
          <a:xfrm>
            <a:off x="4901068" y="1493494"/>
            <a:ext cx="6095999" cy="1015663"/>
          </a:xfrm>
          <a:prstGeom prst="rect">
            <a:avLst/>
          </a:prstGeom>
          <a:noFill/>
        </p:spPr>
        <p:txBody>
          <a:bodyPr wrap="square" rtlCol="0">
            <a:spAutoFit/>
          </a:bodyPr>
          <a:lstStyle/>
          <a:p>
            <a:r>
              <a:rPr lang="en-US" sz="2000" dirty="0" smtClean="0"/>
              <a:t>These are flawed multi-cueing word-guessing strategies.</a:t>
            </a:r>
          </a:p>
          <a:p>
            <a:r>
              <a:rPr lang="en-US" sz="2000" dirty="0" smtClean="0"/>
              <a:t>Note there is nothing at all about the alphabetic code </a:t>
            </a:r>
            <a:br>
              <a:rPr lang="en-US" sz="2000" dirty="0" smtClean="0"/>
            </a:br>
            <a:r>
              <a:rPr lang="en-US" sz="2000" dirty="0" smtClean="0"/>
              <a:t>and all-through-the-word sounding out and blending:</a:t>
            </a:r>
            <a:endParaRPr lang="en-US" sz="2000" dirty="0"/>
          </a:p>
        </p:txBody>
      </p:sp>
      <p:sp>
        <p:nvSpPr>
          <p:cNvPr id="7" name="Left Arrow 6"/>
          <p:cNvSpPr/>
          <p:nvPr/>
        </p:nvSpPr>
        <p:spPr>
          <a:xfrm>
            <a:off x="4258492" y="5603966"/>
            <a:ext cx="100584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633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EEF on phonics</a:t>
            </a:r>
            <a:r>
              <a:rPr lang="is-IS" sz="4000" b="1" dirty="0" smtClean="0"/>
              <a:t>…</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903" y="297656"/>
            <a:ext cx="3149600" cy="1460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35" y="1758155"/>
            <a:ext cx="4256625" cy="4407513"/>
          </a:xfrm>
          <a:prstGeom prst="rect">
            <a:avLst/>
          </a:prstGeom>
        </p:spPr>
      </p:pic>
      <p:sp>
        <p:nvSpPr>
          <p:cNvPr id="6" name="Content Placeholder 4"/>
          <p:cNvSpPr txBox="1">
            <a:spLocks/>
          </p:cNvSpPr>
          <p:nvPr/>
        </p:nvSpPr>
        <p:spPr>
          <a:xfrm>
            <a:off x="5669824" y="5140083"/>
            <a:ext cx="4833258" cy="867930"/>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4. Phonics </a:t>
            </a:r>
            <a:r>
              <a:rPr lang="en-US" sz="2800" b="1" u="sng" dirty="0" smtClean="0"/>
              <a:t>underpins</a:t>
            </a:r>
            <a:r>
              <a:rPr lang="en-US" sz="2800" b="1" dirty="0" smtClean="0"/>
              <a:t> the </a:t>
            </a:r>
            <a:br>
              <a:rPr lang="en-US" sz="2800" b="1" dirty="0" smtClean="0"/>
            </a:br>
            <a:r>
              <a:rPr lang="en-US" sz="2800" b="1" dirty="0" smtClean="0"/>
              <a:t>child’s reading comprehension. </a:t>
            </a:r>
            <a:endParaRPr lang="en-US" sz="2800" b="1" dirty="0"/>
          </a:p>
        </p:txBody>
      </p:sp>
      <p:sp>
        <p:nvSpPr>
          <p:cNvPr id="7" name="Content Placeholder 4"/>
          <p:cNvSpPr txBox="1">
            <a:spLocks/>
          </p:cNvSpPr>
          <p:nvPr/>
        </p:nvSpPr>
        <p:spPr>
          <a:xfrm>
            <a:off x="5918562" y="1805755"/>
            <a:ext cx="4584519" cy="2419124"/>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1. It’s not that ‘</a:t>
            </a:r>
            <a:r>
              <a:rPr lang="en-US" sz="2800" b="1" i="1" dirty="0" smtClean="0">
                <a:solidFill>
                  <a:srgbClr val="0070C0"/>
                </a:solidFill>
              </a:rPr>
              <a:t>Phonics can be an important component</a:t>
            </a:r>
            <a:r>
              <a:rPr lang="en-US" sz="2800" b="1" dirty="0" smtClean="0"/>
              <a:t>’, phonics </a:t>
            </a:r>
            <a:r>
              <a:rPr lang="en-US" sz="2800" b="1" u="sng" dirty="0" smtClean="0"/>
              <a:t>IS</a:t>
            </a:r>
            <a:r>
              <a:rPr lang="en-US" sz="2800" b="1" dirty="0" smtClean="0"/>
              <a:t> an essential component in early reading and writing/spelling skills – not merely ‘</a:t>
            </a:r>
            <a:r>
              <a:rPr lang="en-US" sz="2800" b="1" i="1" dirty="0" smtClean="0">
                <a:solidFill>
                  <a:srgbClr val="0070C0"/>
                </a:solidFill>
              </a:rPr>
              <a:t>can be</a:t>
            </a:r>
            <a:r>
              <a:rPr lang="en-US" sz="2800" b="1" dirty="0" smtClean="0"/>
              <a:t>’.</a:t>
            </a:r>
            <a:endParaRPr lang="en-US" sz="2800" b="1" dirty="0"/>
          </a:p>
        </p:txBody>
      </p:sp>
    </p:spTree>
    <p:extLst>
      <p:ext uri="{BB962C8B-B14F-4D97-AF65-F5344CB8AC3E}">
        <p14:creationId xmlns:p14="http://schemas.microsoft.com/office/powerpoint/2010/main" val="1659357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                   EEF ‘Phonics’ webpage</a:t>
            </a:r>
            <a:r>
              <a:rPr lang="is-IS" sz="4000" b="1" dirty="0" smtClean="0"/>
              <a:t>…</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903" y="297656"/>
            <a:ext cx="3149600" cy="1460500"/>
          </a:xfrm>
        </p:spPr>
      </p:pic>
      <p:sp>
        <p:nvSpPr>
          <p:cNvPr id="6" name="Content Placeholder 4"/>
          <p:cNvSpPr txBox="1">
            <a:spLocks/>
          </p:cNvSpPr>
          <p:nvPr/>
        </p:nvSpPr>
        <p:spPr>
          <a:xfrm>
            <a:off x="916576" y="4677803"/>
            <a:ext cx="10358844" cy="1089529"/>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dirty="0" smtClean="0"/>
              <a:t>This statement is </a:t>
            </a:r>
            <a:r>
              <a:rPr lang="en-US" b="1" u="sng" dirty="0" smtClean="0"/>
              <a:t>wrong</a:t>
            </a:r>
            <a:r>
              <a:rPr lang="en-US" b="1" dirty="0" smtClean="0"/>
              <a:t>. The age of the learner does not matter. If the learner’s weakness is in alphabetic code knowledge and/or the blending (</a:t>
            </a:r>
            <a:r>
              <a:rPr lang="en-US" b="1" dirty="0" err="1" smtClean="0"/>
              <a:t>synthesising</a:t>
            </a:r>
            <a:r>
              <a:rPr lang="en-US" b="1" dirty="0" smtClean="0"/>
              <a:t>) skill, then that is the knowledge and/or skills gap that </a:t>
            </a:r>
            <a:r>
              <a:rPr lang="en-US" b="1" u="sng" dirty="0" smtClean="0"/>
              <a:t>must</a:t>
            </a:r>
            <a:r>
              <a:rPr lang="en-US" b="1" dirty="0" smtClean="0"/>
              <a:t> be addressed. </a:t>
            </a:r>
            <a:endParaRPr lang="en-US" b="1" dirty="0"/>
          </a:p>
        </p:txBody>
      </p:sp>
      <p:sp>
        <p:nvSpPr>
          <p:cNvPr id="3" name="Rectangle 2"/>
          <p:cNvSpPr/>
          <p:nvPr/>
        </p:nvSpPr>
        <p:spPr>
          <a:xfrm>
            <a:off x="994953" y="1752869"/>
            <a:ext cx="10202091" cy="2677656"/>
          </a:xfrm>
          <a:prstGeom prst="rect">
            <a:avLst/>
          </a:prstGeom>
        </p:spPr>
        <p:txBody>
          <a:bodyPr wrap="square">
            <a:spAutoFit/>
          </a:bodyPr>
          <a:lstStyle/>
          <a:p>
            <a:pPr fontAlgn="base"/>
            <a:r>
              <a:rPr lang="en-US" sz="2400" b="1" i="1" dirty="0" smtClean="0">
                <a:latin typeface="+mj-lt"/>
              </a:rPr>
              <a:t>“</a:t>
            </a:r>
            <a:r>
              <a:rPr lang="en-US" sz="2400" b="1" dirty="0" smtClean="0">
                <a:solidFill>
                  <a:srgbClr val="0070C0"/>
                </a:solidFill>
                <a:latin typeface="+mj-lt"/>
              </a:rPr>
              <a:t>For </a:t>
            </a:r>
            <a:r>
              <a:rPr lang="en-US" sz="2400" b="1" dirty="0">
                <a:solidFill>
                  <a:srgbClr val="0070C0"/>
                </a:solidFill>
                <a:latin typeface="+mj-lt"/>
              </a:rPr>
              <a:t>older readers who are still struggling to develop reading skills, phonics approaches may be less successful than other approaches such as Reading comprehension strategies and Meta-cognition and self-regulation. </a:t>
            </a:r>
            <a:r>
              <a:rPr lang="en-US" sz="2400" b="1" dirty="0">
                <a:solidFill>
                  <a:srgbClr val="FF0000"/>
                </a:solidFill>
                <a:latin typeface="+mj-lt"/>
              </a:rPr>
              <a:t>The difference may indicate that children aged 10 or above who have not succeeded using phonics approaches previously require a different approach</a:t>
            </a:r>
            <a:r>
              <a:rPr lang="en-US" sz="2400" b="1" dirty="0">
                <a:solidFill>
                  <a:srgbClr val="0070C0"/>
                </a:solidFill>
                <a:latin typeface="+mj-lt"/>
              </a:rPr>
              <a:t>, or that these students have other difficulties related to vocabulary and comprehension which phonics does not target</a:t>
            </a:r>
            <a:r>
              <a:rPr lang="en-US" sz="2400" b="1" i="1" dirty="0" smtClean="0">
                <a:latin typeface="+mj-lt"/>
              </a:rPr>
              <a:t>.”</a:t>
            </a:r>
            <a:endParaRPr lang="en-US" sz="2400" b="1" i="1" dirty="0">
              <a:latin typeface="+mj-lt"/>
            </a:endParaRPr>
          </a:p>
        </p:txBody>
      </p:sp>
    </p:spTree>
    <p:extLst>
      <p:ext uri="{BB962C8B-B14F-4D97-AF65-F5344CB8AC3E}">
        <p14:creationId xmlns:p14="http://schemas.microsoft.com/office/powerpoint/2010/main" val="389226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t>
            </a:r>
            <a:r>
              <a:rPr lang="en-US" b="1" dirty="0" err="1" smtClean="0"/>
              <a:t>Phonicsphobics</a:t>
            </a:r>
            <a:r>
              <a:rPr lang="en-US" b="1" dirty="0" smtClean="0"/>
              <a:t>’ and detractors in the media</a:t>
            </a:r>
            <a:endParaRPr lang="en-US" b="1" dirty="0"/>
          </a:p>
        </p:txBody>
      </p:sp>
      <p:sp>
        <p:nvSpPr>
          <p:cNvPr id="3" name="Content Placeholder 2"/>
          <p:cNvSpPr>
            <a:spLocks noGrp="1"/>
          </p:cNvSpPr>
          <p:nvPr>
            <p:ph idx="1"/>
          </p:nvPr>
        </p:nvSpPr>
        <p:spPr>
          <a:xfrm>
            <a:off x="838200" y="1501501"/>
            <a:ext cx="10515600" cy="4351338"/>
          </a:xfrm>
        </p:spPr>
        <p:txBody>
          <a:bodyPr>
            <a:normAutofit fontScale="77500" lnSpcReduction="20000"/>
          </a:bodyPr>
          <a:lstStyle/>
          <a:p>
            <a:r>
              <a:rPr lang="en-US" dirty="0" smtClean="0"/>
              <a:t>The battle for evidence-informed reading instruction continues despite years of research findings and year-on-year improvements in phonics teaching effectiveness in England.</a:t>
            </a:r>
          </a:p>
          <a:p>
            <a:endParaRPr lang="en-US" dirty="0"/>
          </a:p>
          <a:p>
            <a:r>
              <a:rPr lang="en-US" dirty="0" smtClean="0"/>
              <a:t>Detractors include children’s authors, teachers’ union leaders, literacy </a:t>
            </a:r>
            <a:r>
              <a:rPr lang="en-US" dirty="0" err="1" smtClean="0"/>
              <a:t>organisations</a:t>
            </a:r>
            <a:r>
              <a:rPr lang="en-US" dirty="0" smtClean="0"/>
              <a:t> such as the United Kingdom Literacy Association, academics, parents, journalists and various people in the teaching profession.</a:t>
            </a:r>
          </a:p>
          <a:p>
            <a:endParaRPr lang="en-US" dirty="0"/>
          </a:p>
          <a:p>
            <a:r>
              <a:rPr lang="en-US" dirty="0" smtClean="0"/>
              <a:t>The good news is that Australia may be about to introduce a Year One Phonics Screening Check as education minister, Simon Birmingham, calls for a review of foundational literacy. We need a phonics check worldwide to inform teachers everywhere.</a:t>
            </a:r>
          </a:p>
          <a:p>
            <a:endParaRPr lang="en-US" dirty="0" smtClean="0"/>
          </a:p>
          <a:p>
            <a:r>
              <a:rPr lang="en-US" dirty="0" smtClean="0"/>
              <a:t>See </a:t>
            </a:r>
            <a:r>
              <a:rPr lang="en-US" dirty="0" smtClean="0">
                <a:hlinkClick r:id="rId2"/>
              </a:rPr>
              <a:t>www.rrf.org.uk</a:t>
            </a:r>
            <a:r>
              <a:rPr lang="en-US" dirty="0" smtClean="0"/>
              <a:t> and </a:t>
            </a:r>
            <a:r>
              <a:rPr lang="en-US" dirty="0" smtClean="0">
                <a:hlinkClick r:id="rId3"/>
              </a:rPr>
              <a:t>www.iferi.org</a:t>
            </a:r>
            <a:r>
              <a:rPr lang="en-US" dirty="0" smtClean="0"/>
              <a:t> to follow developments.</a:t>
            </a:r>
            <a:br>
              <a:rPr lang="en-US" dirty="0" smtClean="0"/>
            </a:br>
            <a:r>
              <a:rPr lang="en-US" dirty="0" smtClean="0"/>
              <a:t/>
            </a:r>
            <a:br>
              <a:rPr lang="en-US" dirty="0" smtClean="0"/>
            </a:br>
            <a:r>
              <a:rPr lang="en-US" dirty="0" smtClean="0">
                <a:hlinkClick r:id="rId4"/>
              </a:rPr>
              <a:t>www.dyslexics.org.uk</a:t>
            </a:r>
            <a:r>
              <a:rPr lang="en-US" dirty="0" smtClean="0"/>
              <a:t>      </a:t>
            </a:r>
            <a:r>
              <a:rPr lang="en-US" dirty="0" smtClean="0">
                <a:hlinkClick r:id="rId5"/>
              </a:rPr>
              <a:t>www.phonicsintervention.org</a:t>
            </a:r>
            <a:r>
              <a:rPr lang="en-US" dirty="0" smtClean="0"/>
              <a:t>     </a:t>
            </a:r>
            <a:r>
              <a:rPr lang="en-US" dirty="0" smtClean="0">
                <a:hlinkClick r:id="rId6"/>
              </a:rPr>
              <a:t>www.phonicsinternational.com</a:t>
            </a:r>
            <a:r>
              <a:rPr lang="en-US" dirty="0" smtClean="0"/>
              <a:t> </a:t>
            </a:r>
            <a:endParaRPr lang="en-US" dirty="0"/>
          </a:p>
        </p:txBody>
      </p:sp>
    </p:spTree>
    <p:extLst>
      <p:ext uri="{BB962C8B-B14F-4D97-AF65-F5344CB8AC3E}">
        <p14:creationId xmlns:p14="http://schemas.microsoft.com/office/powerpoint/2010/main" val="670837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We need a thorough national analysis</a:t>
            </a:r>
            <a:endParaRPr lang="en-US" b="1" dirty="0"/>
          </a:p>
        </p:txBody>
      </p:sp>
      <p:sp>
        <p:nvSpPr>
          <p:cNvPr id="3" name="Content Placeholder 2"/>
          <p:cNvSpPr>
            <a:spLocks noGrp="1"/>
          </p:cNvSpPr>
          <p:nvPr>
            <p:ph idx="1"/>
          </p:nvPr>
        </p:nvSpPr>
        <p:spPr>
          <a:xfrm>
            <a:off x="1258389" y="1799499"/>
            <a:ext cx="10095411" cy="4157164"/>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Arguably, we have no current informative national  analysis nor </a:t>
            </a:r>
            <a:br>
              <a:rPr lang="en-US" dirty="0" smtClean="0"/>
            </a:br>
            <a:r>
              <a:rPr lang="en-US" dirty="0" smtClean="0"/>
              <a:t>clarity as to how best to move forwards – other than ‘surveys’.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Surveys simply reflect some people’s opinions and beliefs.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Many may think that in England ‘systematic synthetic phonics’ is officially promoted and adopted and therefore this is ‘job done’ – but this is far from the case</a:t>
            </a:r>
            <a:r>
              <a:rPr lang="is-IS" dirty="0"/>
              <a:t> </a:t>
            </a:r>
            <a:r>
              <a:rPr lang="is-IS" dirty="0" smtClean="0"/>
              <a:t>as can be shown by plenty of evidence on the ground and via the media and internet, and according to the Y1 Phonics Screening Check and other literacy results.</a:t>
            </a:r>
            <a:endParaRPr lang="en-US" dirty="0"/>
          </a:p>
        </p:txBody>
      </p:sp>
    </p:spTree>
    <p:extLst>
      <p:ext uri="{BB962C8B-B14F-4D97-AF65-F5344CB8AC3E}">
        <p14:creationId xmlns:p14="http://schemas.microsoft.com/office/powerpoint/2010/main" val="1006326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t>Accountability</a:t>
            </a:r>
          </a:p>
        </p:txBody>
      </p:sp>
      <p:sp>
        <p:nvSpPr>
          <p:cNvPr id="3" name="Content Placeholder 2"/>
          <p:cNvSpPr>
            <a:spLocks noGrp="1"/>
          </p:cNvSpPr>
          <p:nvPr>
            <p:ph idx="1"/>
          </p:nvPr>
        </p:nvSpPr>
        <p:spPr>
          <a:xfrm>
            <a:off x="1319348" y="1690688"/>
            <a:ext cx="9679577" cy="4187598"/>
          </a:xfrm>
        </p:spPr>
        <p:txBody>
          <a:bodyPr>
            <a:normAutofit fontScale="85000" lnSpcReduction="20000"/>
          </a:bodyPr>
          <a:lstStyle/>
          <a:p>
            <a:r>
              <a:rPr lang="en-GB" b="1" dirty="0" smtClean="0"/>
              <a:t>Teachers are not to blame.</a:t>
            </a:r>
          </a:p>
          <a:p>
            <a:r>
              <a:rPr lang="en-GB" b="1" dirty="0" smtClean="0"/>
              <a:t>Teachers have had </a:t>
            </a:r>
            <a:r>
              <a:rPr lang="en-GB" b="1" dirty="0" smtClean="0">
                <a:solidFill>
                  <a:srgbClr val="FF0000"/>
                </a:solidFill>
              </a:rPr>
              <a:t>nothing but mixed messages from people in various positions of authority </a:t>
            </a:r>
            <a:r>
              <a:rPr lang="en-GB" b="1" dirty="0" smtClean="0"/>
              <a:t>about what to teach, that they should not teach, how to teach, how not to teach, how long to teach - for decades, if not centuries.</a:t>
            </a:r>
          </a:p>
          <a:p>
            <a:r>
              <a:rPr lang="en-GB" b="1" dirty="0" smtClean="0"/>
              <a:t>But it is time for </a:t>
            </a:r>
            <a:r>
              <a:rPr lang="en-GB" b="1" dirty="0" smtClean="0">
                <a:solidFill>
                  <a:srgbClr val="FF0000"/>
                </a:solidFill>
              </a:rPr>
              <a:t>far greater clarity</a:t>
            </a:r>
            <a:r>
              <a:rPr lang="en-GB" b="1" dirty="0" smtClean="0"/>
              <a:t> about the issues and the research findings regarding </a:t>
            </a:r>
            <a:r>
              <a:rPr lang="en-GB" b="1" dirty="0" smtClean="0">
                <a:solidFill>
                  <a:srgbClr val="FF0000"/>
                </a:solidFill>
              </a:rPr>
              <a:t>multi-cueing reading strategies</a:t>
            </a:r>
            <a:r>
              <a:rPr lang="en-GB" b="1" dirty="0" smtClean="0"/>
              <a:t> – we need deeper professional development.</a:t>
            </a:r>
          </a:p>
          <a:p>
            <a:r>
              <a:rPr lang="en-GB" b="1" dirty="0" smtClean="0"/>
              <a:t>People in authority remain </a:t>
            </a:r>
            <a:r>
              <a:rPr lang="en-GB" b="1" dirty="0" smtClean="0">
                <a:solidFill>
                  <a:srgbClr val="FF0000"/>
                </a:solidFill>
              </a:rPr>
              <a:t>culpable</a:t>
            </a:r>
            <a:r>
              <a:rPr lang="en-GB" b="1" dirty="0" smtClean="0"/>
              <a:t> for lack of clarity and continued mixed messages to teachers.</a:t>
            </a:r>
          </a:p>
          <a:p>
            <a:r>
              <a:rPr lang="en-GB" b="1" dirty="0" smtClean="0"/>
              <a:t>We can teach virtually all children to read, spell and write. Teachers just need to know, </a:t>
            </a:r>
            <a:r>
              <a:rPr lang="en-GB" b="1" i="1" dirty="0" smtClean="0">
                <a:solidFill>
                  <a:srgbClr val="FF0000"/>
                </a:solidFill>
              </a:rPr>
              <a:t>really</a:t>
            </a:r>
            <a:r>
              <a:rPr lang="en-GB" b="1" dirty="0" smtClean="0"/>
              <a:t> know, what the research on reading shows us and how </a:t>
            </a:r>
            <a:r>
              <a:rPr lang="en-GB" b="1" i="1" dirty="0" smtClean="0">
                <a:solidFill>
                  <a:srgbClr val="FF0000"/>
                </a:solidFill>
              </a:rPr>
              <a:t>most effectively </a:t>
            </a:r>
            <a:r>
              <a:rPr lang="en-GB" b="1" dirty="0" smtClean="0"/>
              <a:t>to teach and how </a:t>
            </a:r>
            <a:r>
              <a:rPr lang="en-GB" b="1" i="1" dirty="0" smtClean="0">
                <a:solidFill>
                  <a:srgbClr val="FF0000"/>
                </a:solidFill>
              </a:rPr>
              <a:t>most effectively all </a:t>
            </a:r>
            <a:r>
              <a:rPr lang="en-GB" b="1" dirty="0" smtClean="0"/>
              <a:t>children can learn.</a:t>
            </a:r>
            <a:endParaRPr lang="en-GB" b="1" dirty="0"/>
          </a:p>
        </p:txBody>
      </p:sp>
      <p:sp>
        <p:nvSpPr>
          <p:cNvPr id="4" name="Content Placeholder 4"/>
          <p:cNvSpPr txBox="1">
            <a:spLocks/>
          </p:cNvSpPr>
          <p:nvPr/>
        </p:nvSpPr>
        <p:spPr>
          <a:xfrm>
            <a:off x="6486557" y="571364"/>
            <a:ext cx="3492822" cy="1255728"/>
          </a:xfrm>
          <a:prstGeom prst="rect">
            <a:avLst/>
          </a:prstGeom>
          <a:solidFill>
            <a:srgbClr val="FFC000"/>
          </a:solidFill>
          <a:ln w="73025">
            <a:solidFill>
              <a:srgbClr val="FF0000"/>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t>Same conclusion </a:t>
            </a:r>
            <a:r>
              <a:rPr lang="en-US" sz="2800" b="1" smtClean="0"/>
              <a:t>as </a:t>
            </a:r>
            <a:r>
              <a:rPr lang="en-US" sz="2800" b="1" smtClean="0"/>
              <a:t/>
            </a:r>
            <a:br>
              <a:rPr lang="en-US" sz="2800" b="1" smtClean="0"/>
            </a:br>
            <a:r>
              <a:rPr lang="en-US" sz="2800" b="1" smtClean="0"/>
              <a:t>my </a:t>
            </a:r>
            <a:r>
              <a:rPr lang="en-US" sz="2800" b="1" dirty="0" smtClean="0"/>
              <a:t>talk </a:t>
            </a:r>
            <a:r>
              <a:rPr lang="en-US" sz="2800" b="1" smtClean="0"/>
              <a:t>for the RRF </a:t>
            </a:r>
            <a:r>
              <a:rPr lang="en-US" sz="2800" b="1" dirty="0" smtClean="0"/>
              <a:t>conference in 2015 </a:t>
            </a:r>
            <a:r>
              <a:rPr lang="is-IS" sz="2800" b="1" dirty="0" smtClean="0"/>
              <a:t>…</a:t>
            </a:r>
            <a:endParaRPr lang="en-US" sz="2800" b="1" dirty="0"/>
          </a:p>
        </p:txBody>
      </p:sp>
    </p:spTree>
    <p:extLst>
      <p:ext uri="{BB962C8B-B14F-4D97-AF65-F5344CB8AC3E}">
        <p14:creationId xmlns:p14="http://schemas.microsoft.com/office/powerpoint/2010/main" val="1467738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We need a transparent review to join the dots</a:t>
            </a:r>
            <a:endParaRPr lang="en-US" b="1" dirty="0"/>
          </a:p>
        </p:txBody>
      </p:sp>
      <p:sp>
        <p:nvSpPr>
          <p:cNvPr id="3" name="Content Placeholder 2"/>
          <p:cNvSpPr>
            <a:spLocks noGrp="1"/>
          </p:cNvSpPr>
          <p:nvPr>
            <p:ph idx="1"/>
          </p:nvPr>
        </p:nvSpPr>
        <p:spPr>
          <a:xfrm>
            <a:off x="1062446" y="1799499"/>
            <a:ext cx="10291354" cy="435133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the UK and internationally, teachers and others are not provided with the same messages as to what research-informed and leading-edge reading and spelling instruction ‘look like’.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Various people, and </a:t>
            </a:r>
            <a:r>
              <a:rPr lang="en-US" dirty="0" err="1" smtClean="0"/>
              <a:t>organisations</a:t>
            </a:r>
            <a:r>
              <a:rPr lang="en-US" dirty="0" smtClean="0"/>
              <a:t>, are giving </a:t>
            </a:r>
            <a:r>
              <a:rPr lang="en-US" dirty="0" err="1" smtClean="0"/>
              <a:t>out-dated</a:t>
            </a:r>
            <a:r>
              <a:rPr lang="en-US" dirty="0" smtClean="0"/>
              <a:t> and flawed information and training about reading instruction and intervention.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defRPr/>
            </a:pPr>
            <a:r>
              <a:rPr lang="en-US" dirty="0"/>
              <a:t>We’re failing to train </a:t>
            </a:r>
            <a:r>
              <a:rPr lang="en-US" dirty="0" smtClean="0"/>
              <a:t>well enough the </a:t>
            </a:r>
            <a:r>
              <a:rPr lang="en-US" i="1" dirty="0"/>
              <a:t>whole</a:t>
            </a:r>
            <a:r>
              <a:rPr lang="en-US" dirty="0"/>
              <a:t> teaching </a:t>
            </a:r>
            <a:r>
              <a:rPr lang="en-US" dirty="0" smtClean="0"/>
              <a:t>profession which should include education’s </a:t>
            </a:r>
            <a:r>
              <a:rPr lang="en-US" dirty="0"/>
              <a:t>inspectorate.</a:t>
            </a:r>
          </a:p>
        </p:txBody>
      </p:sp>
    </p:spTree>
    <p:extLst>
      <p:ext uri="{BB962C8B-B14F-4D97-AF65-F5344CB8AC3E}">
        <p14:creationId xmlns:p14="http://schemas.microsoft.com/office/powerpoint/2010/main" val="895004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We need rigorous national training in research and practice-informed foundational literacy for</a:t>
            </a:r>
            <a:r>
              <a:rPr lang="is-IS" b="1" dirty="0" smtClean="0"/>
              <a:t>…</a:t>
            </a:r>
            <a:endParaRPr lang="en-US" b="1" dirty="0"/>
          </a:p>
        </p:txBody>
      </p:sp>
      <p:sp>
        <p:nvSpPr>
          <p:cNvPr id="3" name="Content Placeholder 2"/>
          <p:cNvSpPr>
            <a:spLocks noGrp="1"/>
          </p:cNvSpPr>
          <p:nvPr>
            <p:ph idx="1"/>
          </p:nvPr>
        </p:nvSpPr>
        <p:spPr>
          <a:xfrm>
            <a:off x="1267097" y="1696267"/>
            <a:ext cx="9966960" cy="3138166"/>
          </a:xfrm>
        </p:spPr>
        <p:txBody>
          <a:bodyPr>
            <a:normAutofit/>
          </a:bodyPr>
          <a:lstStyle/>
          <a:p>
            <a:pPr>
              <a:lnSpc>
                <a:spcPct val="100000"/>
              </a:lnSpc>
              <a:spcBef>
                <a:spcPts val="0"/>
              </a:spcBef>
              <a:defRPr/>
            </a:pPr>
            <a:r>
              <a:rPr lang="en-US" dirty="0" smtClean="0"/>
              <a:t>All teachers and teaching assistants</a:t>
            </a:r>
          </a:p>
          <a:p>
            <a:pPr>
              <a:lnSpc>
                <a:spcPct val="100000"/>
              </a:lnSpc>
              <a:spcBef>
                <a:spcPts val="0"/>
              </a:spcBef>
              <a:defRPr/>
            </a:pPr>
            <a:r>
              <a:rPr lang="en-US" dirty="0" smtClean="0"/>
              <a:t>All </a:t>
            </a:r>
            <a:r>
              <a:rPr lang="en-US" dirty="0" err="1" smtClean="0"/>
              <a:t>headteachers</a:t>
            </a:r>
            <a:r>
              <a:rPr lang="en-US" dirty="0" smtClean="0"/>
              <a:t> and senior managers</a:t>
            </a:r>
          </a:p>
          <a:p>
            <a:pPr>
              <a:lnSpc>
                <a:spcPct val="100000"/>
              </a:lnSpc>
              <a:spcBef>
                <a:spcPts val="0"/>
              </a:spcBef>
              <a:defRPr/>
            </a:pPr>
            <a:r>
              <a:rPr lang="en-US" dirty="0" smtClean="0"/>
              <a:t>All literacy and special needs advisors and trainers</a:t>
            </a:r>
          </a:p>
          <a:p>
            <a:pPr>
              <a:lnSpc>
                <a:spcPct val="100000"/>
              </a:lnSpc>
              <a:spcBef>
                <a:spcPts val="0"/>
              </a:spcBef>
              <a:defRPr/>
            </a:pPr>
            <a:r>
              <a:rPr lang="en-US" dirty="0" smtClean="0"/>
              <a:t>All governors with a responsibility for literacy and special needs</a:t>
            </a:r>
          </a:p>
          <a:p>
            <a:pPr>
              <a:lnSpc>
                <a:spcPct val="100000"/>
              </a:lnSpc>
              <a:spcBef>
                <a:spcPts val="0"/>
              </a:spcBef>
              <a:defRPr/>
            </a:pPr>
            <a:r>
              <a:rPr lang="en-US" dirty="0" smtClean="0"/>
              <a:t>All inspectors in education</a:t>
            </a:r>
          </a:p>
          <a:p>
            <a:pPr>
              <a:lnSpc>
                <a:spcPct val="100000"/>
              </a:lnSpc>
              <a:spcBef>
                <a:spcPts val="0"/>
              </a:spcBef>
              <a:defRPr/>
            </a:pPr>
            <a:r>
              <a:rPr lang="en-US" dirty="0" smtClean="0"/>
              <a:t>All personnel involved with literacy </a:t>
            </a:r>
            <a:r>
              <a:rPr lang="en-US" dirty="0" err="1" smtClean="0"/>
              <a:t>organisations</a:t>
            </a:r>
            <a:r>
              <a:rPr lang="en-US" dirty="0" smtClean="0"/>
              <a:t> and charities, educational research </a:t>
            </a:r>
            <a:r>
              <a:rPr lang="en-US" dirty="0" err="1" smtClean="0"/>
              <a:t>organisations</a:t>
            </a:r>
            <a:r>
              <a:rPr lang="en-US" dirty="0" smtClean="0"/>
              <a:t> and publishing</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TextBox 3"/>
          <p:cNvSpPr txBox="1"/>
          <p:nvPr/>
        </p:nvSpPr>
        <p:spPr>
          <a:xfrm>
            <a:off x="1457125" y="4931409"/>
            <a:ext cx="9277749" cy="923330"/>
          </a:xfrm>
          <a:prstGeom prst="rect">
            <a:avLst/>
          </a:prstGeom>
          <a:solidFill>
            <a:srgbClr val="FFC000"/>
          </a:solidFill>
          <a:ln w="73025">
            <a:solidFill>
              <a:srgbClr val="FF0000"/>
            </a:solidFill>
          </a:ln>
        </p:spPr>
        <p:txBody>
          <a:bodyPr wrap="square" rtlCol="0">
            <a:spAutoFit/>
          </a:bodyPr>
          <a:lstStyle/>
          <a:p>
            <a:r>
              <a:rPr lang="en-US" sz="2700" b="1" dirty="0" smtClean="0"/>
              <a:t>Which of these people do you think don’t need to know about </a:t>
            </a:r>
            <a:br>
              <a:rPr lang="en-US" sz="2700" b="1" dirty="0" smtClean="0"/>
            </a:br>
            <a:r>
              <a:rPr lang="en-US" sz="2700" b="1" dirty="0" smtClean="0"/>
              <a:t>the findings of the body of research and leading-edge practice?</a:t>
            </a:r>
            <a:endParaRPr lang="en-US" sz="2700" b="1" dirty="0"/>
          </a:p>
        </p:txBody>
      </p:sp>
    </p:spTree>
    <p:extLst>
      <p:ext uri="{BB962C8B-B14F-4D97-AF65-F5344CB8AC3E}">
        <p14:creationId xmlns:p14="http://schemas.microsoft.com/office/powerpoint/2010/main" val="891795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213" y="365125"/>
            <a:ext cx="10758791" cy="1325563"/>
          </a:xfrm>
        </p:spPr>
        <p:txBody>
          <a:bodyPr>
            <a:normAutofit/>
          </a:bodyPr>
          <a:lstStyle/>
          <a:p>
            <a:pPr algn="ctr"/>
            <a:r>
              <a:rPr lang="en-US" b="1" dirty="0" smtClean="0"/>
              <a:t>Debbie Hepplewhite MBE FRSA</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11" y="1743576"/>
            <a:ext cx="2739158" cy="3054485"/>
          </a:xfrm>
          <a:prstGeom prst="rect">
            <a:avLst/>
          </a:prstGeom>
        </p:spPr>
      </p:pic>
      <p:sp>
        <p:nvSpPr>
          <p:cNvPr id="14" name="TextBox 13"/>
          <p:cNvSpPr txBox="1"/>
          <p:nvPr/>
        </p:nvSpPr>
        <p:spPr>
          <a:xfrm>
            <a:off x="3517371" y="1594305"/>
            <a:ext cx="7889631" cy="4524315"/>
          </a:xfrm>
          <a:prstGeom prst="rect">
            <a:avLst/>
          </a:prstGeom>
          <a:noFill/>
        </p:spPr>
        <p:txBody>
          <a:bodyPr wrap="square" rtlCol="0">
            <a:spAutoFit/>
          </a:bodyPr>
          <a:lstStyle/>
          <a:p>
            <a:pPr marL="342900" indent="-342900">
              <a:buFont typeface="Arial" charset="0"/>
              <a:buChar char="•"/>
            </a:pPr>
            <a:r>
              <a:rPr lang="en-US" sz="2400" b="1" dirty="0" smtClean="0"/>
              <a:t>Previously: primary teacher, </a:t>
            </a:r>
            <a:r>
              <a:rPr lang="en-US" sz="2400" b="1" dirty="0" err="1" smtClean="0"/>
              <a:t>headteacher</a:t>
            </a:r>
            <a:r>
              <a:rPr lang="en-US" sz="2400" b="1" dirty="0" smtClean="0"/>
              <a:t>, special needs teacher – currently: teacher-trainer </a:t>
            </a:r>
            <a:r>
              <a:rPr lang="en-US" sz="2400" b="1" dirty="0"/>
              <a:t>&amp;</a:t>
            </a:r>
            <a:r>
              <a:rPr lang="en-US" sz="2400" b="1" dirty="0" smtClean="0"/>
              <a:t> consultant</a:t>
            </a:r>
          </a:p>
          <a:p>
            <a:pPr marL="342900" indent="-342900">
              <a:buFont typeface="Arial" charset="0"/>
              <a:buChar char="•"/>
            </a:pPr>
            <a:r>
              <a:rPr lang="en-US" sz="2400" b="1" dirty="0" smtClean="0"/>
              <a:t>Author </a:t>
            </a:r>
            <a:r>
              <a:rPr lang="en-US" sz="2400" b="1" dirty="0"/>
              <a:t>of the online </a:t>
            </a:r>
            <a:r>
              <a:rPr lang="en-US" sz="2400" b="1" dirty="0">
                <a:solidFill>
                  <a:srgbClr val="FF0000"/>
                </a:solidFill>
              </a:rPr>
              <a:t>Phonics International </a:t>
            </a:r>
            <a:r>
              <a:rPr lang="en-US" sz="2400" b="1" dirty="0" err="1" smtClean="0"/>
              <a:t>programme</a:t>
            </a:r>
            <a:r>
              <a:rPr lang="en-US" sz="2400" b="1" dirty="0" smtClean="0"/>
              <a:t> </a:t>
            </a:r>
            <a:r>
              <a:rPr lang="en-US" sz="2400" b="1" dirty="0"/>
              <a:t>for all ages and contexts (2007)</a:t>
            </a:r>
          </a:p>
          <a:p>
            <a:pPr marL="342900" indent="-342900">
              <a:buFont typeface="Arial" charset="0"/>
              <a:buChar char="•"/>
            </a:pPr>
            <a:r>
              <a:rPr lang="en-US" sz="2400" b="1" dirty="0"/>
              <a:t>Phonics </a:t>
            </a:r>
            <a:r>
              <a:rPr lang="en-US" sz="2400" b="1" dirty="0" smtClean="0"/>
              <a:t>consultant </a:t>
            </a:r>
            <a:r>
              <a:rPr lang="en-US" sz="2400" b="1" dirty="0"/>
              <a:t>for </a:t>
            </a:r>
            <a:r>
              <a:rPr lang="en-US" sz="2400" b="1" dirty="0" smtClean="0"/>
              <a:t>the Oxford Reading Tree </a:t>
            </a:r>
            <a:br>
              <a:rPr lang="en-US" sz="2400" b="1" dirty="0" smtClean="0"/>
            </a:br>
            <a:r>
              <a:rPr lang="en-US" sz="2400" b="1" dirty="0" smtClean="0">
                <a:solidFill>
                  <a:srgbClr val="FF0000"/>
                </a:solidFill>
              </a:rPr>
              <a:t>Floppy’s </a:t>
            </a:r>
            <a:r>
              <a:rPr lang="en-US" sz="2400" b="1" dirty="0">
                <a:solidFill>
                  <a:srgbClr val="FF0000"/>
                </a:solidFill>
              </a:rPr>
              <a:t>Phonics Sounds and Letters</a:t>
            </a:r>
            <a:r>
              <a:rPr lang="en-US" sz="2400" b="1" dirty="0"/>
              <a:t> </a:t>
            </a:r>
            <a:r>
              <a:rPr lang="en-US" sz="2400" b="1" dirty="0" err="1" smtClean="0"/>
              <a:t>programme</a:t>
            </a:r>
            <a:r>
              <a:rPr lang="en-US" sz="2400" b="1" dirty="0" smtClean="0"/>
              <a:t> (2010</a:t>
            </a:r>
            <a:r>
              <a:rPr lang="en-US" sz="2400" b="1" dirty="0"/>
              <a:t>)</a:t>
            </a:r>
          </a:p>
          <a:p>
            <a:pPr marL="342900" indent="-342900">
              <a:buFont typeface="Arial" charset="0"/>
              <a:buChar char="•"/>
            </a:pPr>
            <a:r>
              <a:rPr lang="en-US" sz="2400" b="1" dirty="0"/>
              <a:t>A</a:t>
            </a:r>
            <a:r>
              <a:rPr lang="en-US" sz="2400" b="1" dirty="0" smtClean="0"/>
              <a:t>warded an MBE for ‘Services </a:t>
            </a:r>
            <a:r>
              <a:rPr lang="en-US" sz="2400" b="1" dirty="0"/>
              <a:t>to Education</a:t>
            </a:r>
            <a:r>
              <a:rPr lang="en-US" sz="2400" b="1" dirty="0" smtClean="0"/>
              <a:t>’ in the Queen’s New Years </a:t>
            </a:r>
            <a:r>
              <a:rPr lang="en-US" sz="2400" b="1" dirty="0" err="1" smtClean="0"/>
              <a:t>Honours</a:t>
            </a:r>
            <a:r>
              <a:rPr lang="en-US" sz="2400" b="1" dirty="0" smtClean="0"/>
              <a:t> List </a:t>
            </a:r>
            <a:r>
              <a:rPr lang="en-US" sz="2400" b="1" dirty="0"/>
              <a:t>(2012)</a:t>
            </a:r>
          </a:p>
          <a:p>
            <a:pPr marL="342900" indent="-342900">
              <a:buFont typeface="Arial" charset="0"/>
              <a:buChar char="•"/>
            </a:pPr>
            <a:r>
              <a:rPr lang="en-US" sz="2400" b="1" dirty="0"/>
              <a:t>Author of </a:t>
            </a:r>
            <a:r>
              <a:rPr lang="en-US" sz="2400" b="1" dirty="0">
                <a:solidFill>
                  <a:srgbClr val="FF0000"/>
                </a:solidFill>
              </a:rPr>
              <a:t>Phonics Training </a:t>
            </a:r>
            <a:r>
              <a:rPr lang="en-US" sz="2400" b="1" dirty="0" smtClean="0">
                <a:solidFill>
                  <a:srgbClr val="FF0000"/>
                </a:solidFill>
              </a:rPr>
              <a:t>Online</a:t>
            </a:r>
            <a:r>
              <a:rPr lang="en-US" sz="2400" b="1" dirty="0" smtClean="0"/>
              <a:t> </a:t>
            </a:r>
            <a:r>
              <a:rPr lang="en-US" sz="2400" b="1" dirty="0"/>
              <a:t>for </a:t>
            </a:r>
            <a:r>
              <a:rPr lang="en-US" sz="2400" b="1" dirty="0" smtClean="0"/>
              <a:t>foundational literacy and Debbie’s ‘</a:t>
            </a:r>
            <a:r>
              <a:rPr lang="en-US" sz="2400" b="1" dirty="0" smtClean="0">
                <a:solidFill>
                  <a:srgbClr val="0070C0"/>
                </a:solidFill>
              </a:rPr>
              <a:t>two-pronged </a:t>
            </a:r>
            <a:r>
              <a:rPr lang="en-US" sz="2400" b="1" dirty="0">
                <a:solidFill>
                  <a:srgbClr val="0070C0"/>
                </a:solidFill>
              </a:rPr>
              <a:t>systematic and incidental </a:t>
            </a:r>
            <a:r>
              <a:rPr lang="en-US" sz="2400" b="1" dirty="0" smtClean="0">
                <a:solidFill>
                  <a:srgbClr val="0070C0"/>
                </a:solidFill>
              </a:rPr>
              <a:t>phonics teaching and learning</a:t>
            </a:r>
            <a:r>
              <a:rPr lang="en-US" sz="2400" b="1" dirty="0" smtClean="0"/>
              <a:t>’ approach (2015)</a:t>
            </a:r>
          </a:p>
          <a:p>
            <a:pPr marL="342900" indent="-342900">
              <a:buFont typeface="Arial" charset="0"/>
              <a:buChar char="•"/>
            </a:pPr>
            <a:r>
              <a:rPr lang="en-US" sz="2400" b="1" dirty="0" smtClean="0"/>
              <a:t>Author of </a:t>
            </a:r>
            <a:r>
              <a:rPr lang="en-US" sz="2400" b="1" dirty="0" smtClean="0">
                <a:solidFill>
                  <a:srgbClr val="FF0000"/>
                </a:solidFill>
              </a:rPr>
              <a:t>Phonics and Talk Time </a:t>
            </a:r>
            <a:r>
              <a:rPr lang="en-US" sz="2400" b="1" dirty="0" smtClean="0"/>
              <a:t>for Pre-schoolers (2017)</a:t>
            </a:r>
            <a:endParaRPr lang="en-US" sz="2400" b="1" dirty="0"/>
          </a:p>
        </p:txBody>
      </p:sp>
      <p:sp>
        <p:nvSpPr>
          <p:cNvPr id="5" name="TextBox 4"/>
          <p:cNvSpPr txBox="1"/>
          <p:nvPr/>
        </p:nvSpPr>
        <p:spPr>
          <a:xfrm>
            <a:off x="691774" y="4959559"/>
            <a:ext cx="2652031" cy="584775"/>
          </a:xfrm>
          <a:prstGeom prst="rect">
            <a:avLst/>
          </a:prstGeom>
          <a:solidFill>
            <a:srgbClr val="FFC000"/>
          </a:solidFill>
          <a:ln w="73025">
            <a:solidFill>
              <a:srgbClr val="FF0000"/>
            </a:solidFill>
          </a:ln>
        </p:spPr>
        <p:txBody>
          <a:bodyPr wrap="square" rtlCol="0">
            <a:spAutoFit/>
          </a:bodyPr>
          <a:lstStyle/>
          <a:p>
            <a:r>
              <a:rPr lang="en-US" sz="1600" b="1" dirty="0" smtClean="0"/>
              <a:t>Member of DDOLL network</a:t>
            </a:r>
          </a:p>
          <a:p>
            <a:r>
              <a:rPr lang="en-US" sz="1600" b="1" dirty="0" smtClean="0"/>
              <a:t>also RRF &amp; IFERI committees</a:t>
            </a:r>
            <a:endParaRPr lang="en-US" sz="1600" b="1" dirty="0"/>
          </a:p>
        </p:txBody>
      </p:sp>
    </p:spTree>
    <p:extLst>
      <p:ext uri="{BB962C8B-B14F-4D97-AF65-F5344CB8AC3E}">
        <p14:creationId xmlns:p14="http://schemas.microsoft.com/office/powerpoint/2010/main" val="1601362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researchED</a:t>
            </a:r>
            <a:r>
              <a:rPr lang="en-US" b="1" dirty="0" smtClean="0"/>
              <a:t> English and MFL Conference</a:t>
            </a:r>
            <a:br>
              <a:rPr lang="en-US" b="1" dirty="0" smtClean="0"/>
            </a:br>
            <a:r>
              <a:rPr lang="en-US" b="1" dirty="0" smtClean="0"/>
              <a:t>April 1</a:t>
            </a:r>
            <a:r>
              <a:rPr lang="en-US" b="1" baseline="30000" dirty="0" smtClean="0"/>
              <a:t>st</a:t>
            </a:r>
            <a:r>
              <a:rPr lang="en-US" b="1" dirty="0" smtClean="0"/>
              <a:t> 2017 – Oxford, England</a:t>
            </a:r>
            <a:endParaRPr lang="en-US" b="1" dirty="0"/>
          </a:p>
        </p:txBody>
      </p:sp>
      <p:sp>
        <p:nvSpPr>
          <p:cNvPr id="3" name="Content Placeholder 2"/>
          <p:cNvSpPr>
            <a:spLocks noGrp="1"/>
          </p:cNvSpPr>
          <p:nvPr>
            <p:ph idx="1"/>
          </p:nvPr>
        </p:nvSpPr>
        <p:spPr>
          <a:xfrm>
            <a:off x="1194486" y="1900753"/>
            <a:ext cx="10159314" cy="4351338"/>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Tom Bennett</a:t>
            </a:r>
            <a:r>
              <a:rPr lang="en-US" dirty="0" smtClean="0"/>
              <a:t>, founder of </a:t>
            </a:r>
            <a:r>
              <a:rPr lang="en-US" dirty="0" err="1" smtClean="0"/>
              <a:t>researchED</a:t>
            </a:r>
            <a:r>
              <a:rPr lang="en-US" dirty="0" smtClean="0"/>
              <a:t>, aims for: </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solidFill>
                  <a:schemeClr val="accent5">
                    <a:lumMod val="75000"/>
                  </a:schemeClr>
                </a:solidFill>
              </a:rPr>
              <a:t>‘a grass-roots, teacher-led project that aims to make teachers </a:t>
            </a:r>
            <a:br>
              <a:rPr lang="en-US" dirty="0" smtClean="0">
                <a:solidFill>
                  <a:schemeClr val="accent5">
                    <a:lumMod val="75000"/>
                  </a:schemeClr>
                </a:solidFill>
              </a:rPr>
            </a:br>
            <a:r>
              <a:rPr lang="en-US" dirty="0" smtClean="0">
                <a:solidFill>
                  <a:schemeClr val="accent5">
                    <a:lumMod val="75000"/>
                  </a:schemeClr>
                </a:solidFill>
              </a:rPr>
              <a:t>research-literate and pseudo-science proof’</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Helene </a:t>
            </a:r>
            <a:r>
              <a:rPr lang="en-US" b="1" dirty="0" err="1" smtClean="0">
                <a:solidFill>
                  <a:srgbClr val="FF0000"/>
                </a:solidFill>
              </a:rPr>
              <a:t>Galdin</a:t>
            </a:r>
            <a:r>
              <a:rPr lang="en-US" b="1" dirty="0" smtClean="0">
                <a:solidFill>
                  <a:srgbClr val="FF0000"/>
                </a:solidFill>
              </a:rPr>
              <a:t>-O’Shea</a:t>
            </a:r>
            <a:r>
              <a:rPr lang="en-US" dirty="0" smtClean="0"/>
              <a:t>, conference manager, promotes: </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solidFill>
                  <a:schemeClr val="accent5">
                    <a:lumMod val="75000"/>
                  </a:schemeClr>
                </a:solidFill>
              </a:rPr>
              <a:t>‘cross-institution pedagogic collaboration as part of professional development, in supporting teachers who, tired of top-down and </a:t>
            </a:r>
            <a:br>
              <a:rPr lang="en-US" dirty="0" smtClean="0">
                <a:solidFill>
                  <a:schemeClr val="accent5">
                    <a:lumMod val="75000"/>
                  </a:schemeClr>
                </a:solidFill>
              </a:rPr>
            </a:br>
            <a:r>
              <a:rPr lang="en-US" dirty="0" smtClean="0">
                <a:solidFill>
                  <a:schemeClr val="accent5">
                    <a:lumMod val="75000"/>
                  </a:schemeClr>
                </a:solidFill>
              </a:rPr>
              <a:t>often poorly-informed initiatives in schools, have rightly decided </a:t>
            </a:r>
            <a:br>
              <a:rPr lang="en-US" dirty="0" smtClean="0">
                <a:solidFill>
                  <a:schemeClr val="accent5">
                    <a:lumMod val="75000"/>
                  </a:schemeClr>
                </a:solidFill>
              </a:rPr>
            </a:br>
            <a:r>
              <a:rPr lang="en-US" dirty="0" smtClean="0">
                <a:solidFill>
                  <a:schemeClr val="accent5">
                    <a:lumMod val="75000"/>
                  </a:schemeClr>
                </a:solidFill>
              </a:rPr>
              <a:t>to reclaim their professionalism and take control of their own development, and in promoting and developing ways for educational professionals to share the best evidence available’</a:t>
            </a:r>
            <a:endParaRPr lang="en-US" dirty="0">
              <a:solidFill>
                <a:schemeClr val="accent5">
                  <a:lumMod val="75000"/>
                </a:schemeClr>
              </a:solidFill>
            </a:endParaRPr>
          </a:p>
        </p:txBody>
      </p:sp>
    </p:spTree>
    <p:extLst>
      <p:ext uri="{BB962C8B-B14F-4D97-AF65-F5344CB8AC3E}">
        <p14:creationId xmlns:p14="http://schemas.microsoft.com/office/powerpoint/2010/main" val="621068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51729"/>
            <a:ext cx="10208680" cy="1982507"/>
          </a:xfrm>
        </p:spPr>
      </p:pic>
      <p:sp>
        <p:nvSpPr>
          <p:cNvPr id="5" name="Title 1"/>
          <p:cNvSpPr>
            <a:spLocks noGrp="1"/>
          </p:cNvSpPr>
          <p:nvPr>
            <p:ph type="title"/>
          </p:nvPr>
        </p:nvSpPr>
        <p:spPr>
          <a:xfrm>
            <a:off x="838200" y="365125"/>
            <a:ext cx="10515600" cy="1325563"/>
          </a:xfrm>
        </p:spPr>
        <p:txBody>
          <a:bodyPr/>
          <a:lstStyle/>
          <a:p>
            <a:pPr algn="r"/>
            <a:r>
              <a:rPr lang="en-US" b="1" dirty="0" smtClean="0"/>
              <a:t>Embodiment of </a:t>
            </a:r>
            <a:r>
              <a:rPr lang="en-US" b="1" dirty="0" err="1" smtClean="0"/>
              <a:t>researchED</a:t>
            </a:r>
            <a:r>
              <a:rPr lang="en-US" b="1" dirty="0" smtClean="0"/>
              <a:t> aspirations</a:t>
            </a:r>
            <a:r>
              <a:rPr lang="is-IS" b="1" dirty="0" smtClean="0"/>
              <a:t>…</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588" y="3435422"/>
            <a:ext cx="9626600" cy="2501900"/>
          </a:xfrm>
          <a:prstGeom prst="rect">
            <a:avLst/>
          </a:prstGeom>
        </p:spPr>
      </p:pic>
      <p:sp>
        <p:nvSpPr>
          <p:cNvPr id="7" name="TextBox 6"/>
          <p:cNvSpPr txBox="1"/>
          <p:nvPr/>
        </p:nvSpPr>
        <p:spPr>
          <a:xfrm>
            <a:off x="3645183" y="2723558"/>
            <a:ext cx="7488194" cy="3108543"/>
          </a:xfrm>
          <a:prstGeom prst="rect">
            <a:avLst/>
          </a:prstGeom>
          <a:solidFill>
            <a:srgbClr val="FFC000"/>
          </a:solidFill>
          <a:ln w="73025">
            <a:solidFill>
              <a:srgbClr val="FF0000"/>
            </a:solidFill>
          </a:ln>
        </p:spPr>
        <p:txBody>
          <a:bodyPr wrap="square" rtlCol="0">
            <a:spAutoFit/>
          </a:bodyPr>
          <a:lstStyle/>
          <a:p>
            <a:r>
              <a:rPr lang="en-US" sz="2800" b="1" dirty="0" smtClean="0"/>
              <a:t>The UK Reading Reform Foundation was founded by a secondary teacher. Mona </a:t>
            </a:r>
            <a:r>
              <a:rPr lang="en-US" sz="2800" b="1" dirty="0" err="1" smtClean="0"/>
              <a:t>McNee</a:t>
            </a:r>
            <a:r>
              <a:rPr lang="en-US" sz="2800" b="1" dirty="0" smtClean="0"/>
              <a:t> challenged the prevailing ‘look and say’ method and taught her Downs Syndrome son to read with phonics. She made international contacts and promoted the need for </a:t>
            </a:r>
            <a:r>
              <a:rPr lang="en-US" sz="2800" b="1" dirty="0" err="1" smtClean="0"/>
              <a:t>standardised</a:t>
            </a:r>
            <a:r>
              <a:rPr lang="en-US" sz="2800" b="1" dirty="0" smtClean="0"/>
              <a:t> reading tests and scientific evidence to inform reading instruction. </a:t>
            </a:r>
            <a:endParaRPr lang="en-US" sz="2800" b="1" dirty="0"/>
          </a:p>
        </p:txBody>
      </p:sp>
      <p:sp>
        <p:nvSpPr>
          <p:cNvPr id="8" name="TextBox 7"/>
          <p:cNvSpPr txBox="1"/>
          <p:nvPr/>
        </p:nvSpPr>
        <p:spPr>
          <a:xfrm>
            <a:off x="751703" y="2587633"/>
            <a:ext cx="1248033" cy="707886"/>
          </a:xfrm>
          <a:prstGeom prst="rect">
            <a:avLst/>
          </a:prstGeom>
          <a:solidFill>
            <a:srgbClr val="FFC000"/>
          </a:solidFill>
        </p:spPr>
        <p:txBody>
          <a:bodyPr wrap="square" rtlCol="0">
            <a:spAutoFit/>
          </a:bodyPr>
          <a:lstStyle/>
          <a:p>
            <a:r>
              <a:rPr lang="en-US" sz="4000" b="1" dirty="0" smtClean="0"/>
              <a:t>1989</a:t>
            </a:r>
            <a:endParaRPr lang="en-US" sz="4000" b="1" dirty="0"/>
          </a:p>
        </p:txBody>
      </p:sp>
      <p:sp>
        <p:nvSpPr>
          <p:cNvPr id="2" name="Up Arrow 1"/>
          <p:cNvSpPr/>
          <p:nvPr/>
        </p:nvSpPr>
        <p:spPr>
          <a:xfrm rot="1444813">
            <a:off x="595884" y="345476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820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1598</TotalTime>
  <Words>2609</Words>
  <Application>Microsoft Macintosh PowerPoint</Application>
  <PresentationFormat>Widescreen</PresentationFormat>
  <Paragraphs>245</Paragraphs>
  <Slides>40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Calibri Light</vt:lpstr>
      <vt:lpstr>Arial</vt:lpstr>
      <vt:lpstr>Office Theme</vt:lpstr>
      <vt:lpstr>researchED &amp; Oxford Univerity Press   English and MFL Conference  April 1st 2017 – Oxford, England</vt:lpstr>
      <vt:lpstr>  By Debbie Hepplewhite</vt:lpstr>
      <vt:lpstr>Could it be … myths, misinformation, no national analysis of training or teaching, contradictory, weak or flawed guidance, different ideologies and beliefs, no universal training, weak phonics teaching and support, persistent phonics detractors?</vt:lpstr>
      <vt:lpstr>We need a thorough national analysis</vt:lpstr>
      <vt:lpstr>We need a transparent review to join the dots</vt:lpstr>
      <vt:lpstr>We need rigorous national training in research and practice-informed foundational literacy for…</vt:lpstr>
      <vt:lpstr>Debbie Hepplewhite MBE FRSA</vt:lpstr>
      <vt:lpstr>researchED English and MFL Conference April 1st 2017 – Oxford, England</vt:lpstr>
      <vt:lpstr>Embodiment of researchED aspirations…</vt:lpstr>
      <vt:lpstr>PowerPoint Presentation</vt:lpstr>
      <vt:lpstr>PowerPoint Presentation</vt:lpstr>
      <vt:lpstr>PowerPoint Presentation</vt:lpstr>
      <vt:lpstr>Challenging Discovery Learning…</vt:lpstr>
      <vt:lpstr>The Year One Phonics Screening Check</vt:lpstr>
      <vt:lpstr>PowerPoint Presentation</vt:lpstr>
      <vt:lpstr>Multi-cueing word-guessing strategies are not supported by the international body of research…</vt:lpstr>
      <vt:lpstr>Multi-cueing word-guessing strategies are not supported by the international body of research…</vt:lpstr>
      <vt:lpstr>PowerPoint Presentation</vt:lpstr>
      <vt:lpstr>PowerPoint Presentation</vt:lpstr>
      <vt:lpstr>PowerPoint Presentation</vt:lpstr>
      <vt:lpstr>PowerPoint Presentation</vt:lpstr>
      <vt:lpstr>Sir Jim Rose promoted the Simple View of Reading model (Gough &amp; Tunmer 1986)</vt:lpstr>
      <vt:lpstr>The Alphabetic Code and Phonics Skills</vt:lpstr>
      <vt:lpstr>International Research Summaries: We need …</vt:lpstr>
      <vt:lpstr>       Alphabetic Codes</vt:lpstr>
      <vt:lpstr>England: official DfE guidance</vt:lpstr>
      <vt:lpstr>PowerPoint Presentation</vt:lpstr>
      <vt:lpstr>The downside of Book Bands …</vt:lpstr>
      <vt:lpstr>NFER Surveys 2013-5: The realities of ‘professional understanding’ in England</vt:lpstr>
      <vt:lpstr>The realities of  ‘professional understanding’ in England</vt:lpstr>
      <vt:lpstr>How Does Phonics Provision Vary?</vt:lpstr>
      <vt:lpstr>How Does Phonics Provision Vary?</vt:lpstr>
      <vt:lpstr>UK: Science and Technology Committee 2009 inquiry - Early Literacy Interventions</vt:lpstr>
      <vt:lpstr>UK: Science and Technology Committee 2009 inquiry - Early Literacy Interventions</vt:lpstr>
      <vt:lpstr>Times Educational Supplement and Driver Youth Trust</vt:lpstr>
      <vt:lpstr>Driver Youth Trust guidance on reading</vt:lpstr>
      <vt:lpstr>EEF on phonics…</vt:lpstr>
      <vt:lpstr>                   EEF ‘Phonics’ webpage…</vt:lpstr>
      <vt:lpstr>‘Phonicsphobics’ and detractors in the media</vt:lpstr>
      <vt:lpstr>Accountability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researchED English and MFL April 1st 2017 – Oxford, England</dc:title>
  <dc:creator>Debbie Hepplewhite</dc:creator>
  <cp:lastModifiedBy>Debbie Hepplewhite</cp:lastModifiedBy>
  <cp:revision>85</cp:revision>
  <dcterms:created xsi:type="dcterms:W3CDTF">2017-03-29T12:32:17Z</dcterms:created>
  <dcterms:modified xsi:type="dcterms:W3CDTF">2017-04-03T14:29:47Z</dcterms:modified>
</cp:coreProperties>
</file>